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0.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1.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2.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25" r:id="rId10"/>
    <p:sldMasterId id="2147483837" r:id="rId11"/>
    <p:sldMasterId id="2147483860" r:id="rId12"/>
    <p:sldMasterId id="2147483890" r:id="rId13"/>
    <p:sldMasterId id="2147483919" r:id="rId14"/>
    <p:sldMasterId id="2147483931" r:id="rId15"/>
    <p:sldMasterId id="2147483950" r:id="rId16"/>
    <p:sldMasterId id="2147483970" r:id="rId17"/>
  </p:sldMasterIdLst>
  <p:notesMasterIdLst>
    <p:notesMasterId r:id="rId72"/>
  </p:notesMasterIdLst>
  <p:handoutMasterIdLst>
    <p:handoutMasterId r:id="rId73"/>
  </p:handoutMasterIdLst>
  <p:sldIdLst>
    <p:sldId id="271" r:id="rId18"/>
    <p:sldId id="369" r:id="rId19"/>
    <p:sldId id="278" r:id="rId20"/>
    <p:sldId id="289" r:id="rId21"/>
    <p:sldId id="302" r:id="rId22"/>
    <p:sldId id="303" r:id="rId23"/>
    <p:sldId id="304" r:id="rId24"/>
    <p:sldId id="343" r:id="rId25"/>
    <p:sldId id="322" r:id="rId26"/>
    <p:sldId id="344" r:id="rId27"/>
    <p:sldId id="323" r:id="rId28"/>
    <p:sldId id="319" r:id="rId29"/>
    <p:sldId id="321" r:id="rId30"/>
    <p:sldId id="333" r:id="rId31"/>
    <p:sldId id="357" r:id="rId32"/>
    <p:sldId id="318" r:id="rId33"/>
    <p:sldId id="373" r:id="rId34"/>
    <p:sldId id="358" r:id="rId35"/>
    <p:sldId id="317" r:id="rId36"/>
    <p:sldId id="296" r:id="rId37"/>
    <p:sldId id="346" r:id="rId38"/>
    <p:sldId id="359" r:id="rId39"/>
    <p:sldId id="332" r:id="rId40"/>
    <p:sldId id="345" r:id="rId41"/>
    <p:sldId id="348" r:id="rId42"/>
    <p:sldId id="371" r:id="rId43"/>
    <p:sldId id="331" r:id="rId44"/>
    <p:sldId id="347" r:id="rId45"/>
    <p:sldId id="349" r:id="rId46"/>
    <p:sldId id="360" r:id="rId47"/>
    <p:sldId id="337" r:id="rId48"/>
    <p:sldId id="350" r:id="rId49"/>
    <p:sldId id="351" r:id="rId50"/>
    <p:sldId id="294" r:id="rId51"/>
    <p:sldId id="356" r:id="rId52"/>
    <p:sldId id="361" r:id="rId53"/>
    <p:sldId id="335" r:id="rId54"/>
    <p:sldId id="316" r:id="rId55"/>
    <p:sldId id="362" r:id="rId56"/>
    <p:sldId id="293" r:id="rId57"/>
    <p:sldId id="363" r:id="rId58"/>
    <p:sldId id="339" r:id="rId59"/>
    <p:sldId id="307" r:id="rId60"/>
    <p:sldId id="364" r:id="rId61"/>
    <p:sldId id="365" r:id="rId62"/>
    <p:sldId id="355" r:id="rId63"/>
    <p:sldId id="366" r:id="rId64"/>
    <p:sldId id="367" r:id="rId65"/>
    <p:sldId id="372" r:id="rId66"/>
    <p:sldId id="368" r:id="rId67"/>
    <p:sldId id="341" r:id="rId68"/>
    <p:sldId id="334" r:id="rId69"/>
    <p:sldId id="370" r:id="rId70"/>
    <p:sldId id="26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FFFFF"/>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57" autoAdjust="0"/>
    <p:restoredTop sz="65274" autoAdjust="0"/>
  </p:normalViewPr>
  <p:slideViewPr>
    <p:cSldViewPr snapToGrid="0">
      <p:cViewPr varScale="1">
        <p:scale>
          <a:sx n="73" d="100"/>
          <a:sy n="73" d="100"/>
        </p:scale>
        <p:origin x="1326" y="66"/>
      </p:cViewPr>
      <p:guideLst/>
    </p:cSldViewPr>
  </p:slideViewPr>
  <p:notesTextViewPr>
    <p:cViewPr>
      <p:scale>
        <a:sx n="1" d="1"/>
        <a:sy n="1" d="1"/>
      </p:scale>
      <p:origin x="0" y="0"/>
    </p:cViewPr>
  </p:notesTextViewPr>
  <p:sorterViewPr>
    <p:cViewPr>
      <p:scale>
        <a:sx n="100" d="100"/>
        <a:sy n="100" d="100"/>
      </p:scale>
      <p:origin x="0" y="-15768"/>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slide" Target="slides/slide44.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10/19/2017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10/19/2017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torage/files/storage-files-introduc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azure/cosmos-db/table-storage-over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azure/app-servic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docs.microsoft.com/en-us/azure/azure-functions/functions-bindings-storage-blob" TargetMode="External"/><Relationship Id="rId3" Type="http://schemas.openxmlformats.org/officeDocument/2006/relationships/hyperlink" Target="https://docs.microsoft.com/en-us/azure/azure-functions/functions-create-first-azure-function" TargetMode="External"/><Relationship Id="rId7" Type="http://schemas.openxmlformats.org/officeDocument/2006/relationships/hyperlink" Target="https://docs.microsoft.com/en-us/azure/azure-functions/functions-create-cosmos-db-triggered-func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ocs.microsoft.com/en-us/azure/azure-functions/functions-create-generic-webhook-triggered-function" TargetMode="External"/><Relationship Id="rId11" Type="http://schemas.openxmlformats.org/officeDocument/2006/relationships/hyperlink" Target="https://docs.microsoft.com/en-us/azure/azure-functions/functions-bindings-service-bus" TargetMode="External"/><Relationship Id="rId5" Type="http://schemas.openxmlformats.org/officeDocument/2006/relationships/hyperlink" Target="https://docs.microsoft.com/en-us/azure/azure-functions/functions-create-github-webhook-triggered-function" TargetMode="External"/><Relationship Id="rId10" Type="http://schemas.openxmlformats.org/officeDocument/2006/relationships/hyperlink" Target="https://docs.microsoft.com/en-us/azure/azure-functions/functions-bindings-event-hubs" TargetMode="External"/><Relationship Id="rId4" Type="http://schemas.openxmlformats.org/officeDocument/2006/relationships/hyperlink" Target="https://docs.microsoft.com/en-us/azure/azure-functions/functions-create-scheduled-function" TargetMode="External"/><Relationship Id="rId9" Type="http://schemas.openxmlformats.org/officeDocument/2006/relationships/hyperlink" Target="https://docs.microsoft.com/en-us/azure/azure-functions/functions-create-storage-queue-triggered-function"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connectors/apis-lis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scheduler/scheduler-get-started-portal"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docs.microsoft.com/en-us/azure/scheduler/scheduler-advanced-complexity" TargetMode="External"/><Relationship Id="rId5" Type="http://schemas.openxmlformats.org/officeDocument/2006/relationships/hyperlink" Target="https://docs.microsoft.com/en-us/azure/scheduler/scheduler-concepts-terms" TargetMode="External"/><Relationship Id="rId4" Type="http://schemas.openxmlformats.org/officeDocument/2006/relationships/hyperlink" Target="https://msdn.microsoft.com/library/mt629143.aspx"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docs.microsoft.com/en-us/azure/virtual-machines/linux/high-performance-computing#workload-manager" TargetMode="External"/><Relationship Id="rId13" Type="http://schemas.openxmlformats.org/officeDocument/2006/relationships/hyperlink" Target="https://cyclecomputing.com/" TargetMode="External"/><Relationship Id="rId3" Type="http://schemas.openxmlformats.org/officeDocument/2006/relationships/hyperlink" Target="https://docs.microsoft.com/en-us/azure/virtual-machine-scale-sets/virtual-machine-scale-sets-overview" TargetMode="External"/><Relationship Id="rId7" Type="http://schemas.openxmlformats.org/officeDocument/2006/relationships/hyperlink" Target="https://docs.microsoft.com/en-us/azure/virtual-machines/linux/high-performance-computing#hpc-storage" TargetMode="External"/><Relationship Id="rId12" Type="http://schemas.openxmlformats.org/officeDocument/2006/relationships/hyperlink" Target="https://www.rescale.com/azure/"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microsoft.com/en-us/azure/virtual-machines/linux/high-performance-computing#hpc-and-gpu-sizes" TargetMode="External"/><Relationship Id="rId11" Type="http://schemas.openxmlformats.org/officeDocument/2006/relationships/hyperlink" Target="http://www.altair.com/" TargetMode="External"/><Relationship Id="rId5" Type="http://schemas.openxmlformats.org/officeDocument/2006/relationships/hyperlink" Target="https://docs.microsoft.com/en-us/azure/virtual-machines/linux/high-performance-computing#hpc-applications" TargetMode="External"/><Relationship Id="rId10" Type="http://schemas.openxmlformats.org/officeDocument/2006/relationships/hyperlink" Target="https://docs.microsoft.com/en-us/azure/virtual-machines/linux/high-performance-computing#related-azure-services" TargetMode="External"/><Relationship Id="rId4" Type="http://schemas.openxmlformats.org/officeDocument/2006/relationships/hyperlink" Target="https://docs.microsoft.com/en-us/azure/virtual-machines/linux/high-performance-computing#workload-managers" TargetMode="External"/><Relationship Id="rId9" Type="http://schemas.openxmlformats.org/officeDocument/2006/relationships/hyperlink" Target="https://docs.microsoft.com/en-us/azure/virtual-machines/linux/high-performance-computing#azure-batch" TargetMode="External"/><Relationship Id="rId14" Type="http://schemas.openxmlformats.org/officeDocument/2006/relationships/hyperlink" Target="https://blogs.microsoft.com/blog/2017/08/15/microsoft-acquires-cycle-computing-accelerate-big-computing-cloud/"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rest/api/searchservice/"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cs.microsoft.com/en-us/azure/search/search-howto-dotnet-sdk"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earch/search-lucene-query-architecture"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docs.microsoft.com/rest/api/searchservice/lucene-query-syntax-in-azure-search" TargetMode="External"/><Relationship Id="rId4" Type="http://schemas.openxmlformats.org/officeDocument/2006/relationships/hyperlink" Target="https://docs.microsoft.com/rest/api/searchservice/simple-query-syntax-in-azure-search"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ervice-bus-relay/relay-what-is-it"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docs.microsoft.com/en-us/azure/service-bus-messaging/service-bus-queues-topics-subscriptions" TargetMode="External"/><Relationship Id="rId4" Type="http://schemas.openxmlformats.org/officeDocument/2006/relationships/hyperlink" Target="https://docs.microsoft.com/en-us/azure/service-bus-relay/service-bus-dotnet-how-to-use-relay"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ervice-bus-messaging/service-bus-dead-letter-queu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biztalk/core/publish-and-subscribe-archite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use Event Hubs? Event Hubs event and telemetry handling capabilities make it especially useful for: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Application instrumentation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User experience or workflow processing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Internet of Things (IoT) scenarios</a:t>
            </a:r>
          </a:p>
          <a:p>
            <a:r>
              <a:rPr lang="en-US" sz="1200" b="0" i="0" kern="1200" dirty="0">
                <a:solidFill>
                  <a:schemeClr val="tx1"/>
                </a:solidFill>
                <a:effectLst/>
                <a:latin typeface="+mn-lt"/>
                <a:ea typeface="+mn-ea"/>
                <a:cs typeface="+mn-cs"/>
              </a:rPr>
              <a:t>For example, Event Hubs enables behavior tracking in mobile apps, traffic information from web farms, in-game event capture in console games, or telemetry collected from industrial machines, connected vehicles, or other devices.</a:t>
            </a:r>
          </a:p>
          <a:p>
            <a:endParaRPr lang="en-US" dirty="0"/>
          </a:p>
          <a:p>
            <a:r>
              <a:rPr lang="en-US" dirty="0"/>
              <a:t>Producers send HTTP or AMQP</a:t>
            </a:r>
          </a:p>
          <a:p>
            <a:r>
              <a:rPr lang="en-US" dirty="0"/>
              <a:t>Consumers can be in groups: to distribute the consumption of events (like partitioning)</a:t>
            </a:r>
          </a:p>
          <a:p>
            <a:endParaRPr lang="en-US" dirty="0"/>
          </a:p>
          <a:p>
            <a:r>
              <a:rPr lang="en-US" dirty="0"/>
              <a:t>In this diagram we see Fast data would go to Stream Analytics while slow data is being routed to an Azure Automation job</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252995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2187737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This is conceptually what was leveraged for the CRM System mentioned earlier.</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898506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937400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3627357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Blob storage</a:t>
            </a:r>
          </a:p>
          <a:p>
            <a:r>
              <a:rPr lang="en-US" sz="1200" b="0" i="0" kern="1200" dirty="0">
                <a:solidFill>
                  <a:schemeClr val="tx1"/>
                </a:solidFill>
                <a:effectLst/>
                <a:latin typeface="+mn-lt"/>
                <a:ea typeface="+mn-ea"/>
                <a:cs typeface="+mn-cs"/>
              </a:rPr>
              <a:t>Blobs are basically files like those that you store on your computer (or tablet, mobile device, and so on). They can be pictures, Microsoft Excel files, HTML files, virtual hard disks (VHDs), big data such as logs, database backups -- pretty much anything. Blobs are stored in containers, which are similar to folders.</a:t>
            </a:r>
          </a:p>
          <a:p>
            <a:endParaRPr lang="en-US" dirty="0"/>
          </a:p>
          <a:p>
            <a:r>
              <a:rPr lang="en-US" sz="1200" b="1" i="0" kern="1200" dirty="0">
                <a:solidFill>
                  <a:schemeClr val="tx1"/>
                </a:solidFill>
                <a:effectLst/>
                <a:latin typeface="+mn-lt"/>
                <a:ea typeface="+mn-ea"/>
                <a:cs typeface="+mn-cs"/>
              </a:rPr>
              <a:t>Azure Files</a:t>
            </a:r>
          </a:p>
          <a:p>
            <a:r>
              <a:rPr lang="en-US" sz="1200" b="0" i="0" u="none" strike="noStrike" kern="1200" dirty="0">
                <a:solidFill>
                  <a:schemeClr val="tx1"/>
                </a:solidFill>
                <a:effectLst/>
                <a:latin typeface="+mn-lt"/>
                <a:ea typeface="+mn-ea"/>
                <a:cs typeface="+mn-cs"/>
                <a:hlinkClick r:id="rId3"/>
              </a:rPr>
              <a:t>Azure Files</a:t>
            </a:r>
            <a:r>
              <a:rPr lang="en-US" sz="1200" b="0" i="0" kern="1200" dirty="0">
                <a:solidFill>
                  <a:schemeClr val="tx1"/>
                </a:solidFill>
                <a:effectLst/>
                <a:latin typeface="+mn-lt"/>
                <a:ea typeface="+mn-ea"/>
                <a:cs typeface="+mn-cs"/>
              </a:rPr>
              <a:t> enables you to set up highly available network file shares that can be accessed by using the standard Server Message Block (SMB) protocol. That means that multiple VMs can share the same files with both read and write access. You can also read the files using the REST interface or the storage client libraries.</a:t>
            </a:r>
          </a:p>
          <a:p>
            <a:endParaRPr lang="en-US" dirty="0"/>
          </a:p>
          <a:p>
            <a:r>
              <a:rPr lang="en-US" sz="1200" b="1" i="0" kern="1200" dirty="0">
                <a:solidFill>
                  <a:schemeClr val="tx1"/>
                </a:solidFill>
                <a:effectLst/>
                <a:latin typeface="+mn-lt"/>
                <a:ea typeface="+mn-ea"/>
                <a:cs typeface="+mn-cs"/>
              </a:rPr>
              <a:t>Disk storage</a:t>
            </a:r>
          </a:p>
          <a:p>
            <a:r>
              <a:rPr lang="en-US" sz="1200" b="0" i="0" kern="1200" dirty="0">
                <a:solidFill>
                  <a:schemeClr val="tx1"/>
                </a:solidFill>
                <a:effectLst/>
                <a:latin typeface="+mn-lt"/>
                <a:ea typeface="+mn-ea"/>
                <a:cs typeface="+mn-cs"/>
              </a:rPr>
              <a:t>Azure Storage also includes managed and unmanaged disk capabilities used by virtual machines.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Table storage</a:t>
            </a:r>
          </a:p>
          <a:p>
            <a:r>
              <a:rPr lang="en-US" sz="1200" b="0" i="0" kern="1200" dirty="0">
                <a:solidFill>
                  <a:schemeClr val="tx1"/>
                </a:solidFill>
                <a:effectLst/>
                <a:latin typeface="+mn-lt"/>
                <a:ea typeface="+mn-ea"/>
                <a:cs typeface="+mn-cs"/>
              </a:rPr>
              <a:t>No SQL Storage for Key/value pairs. Standard Azure Table Storage is now part of Cosmos DB. To see that documentation, see the </a:t>
            </a:r>
            <a:r>
              <a:rPr lang="en-US" sz="1200" b="0" i="0" u="none" strike="noStrike" kern="1200" dirty="0">
                <a:solidFill>
                  <a:schemeClr val="tx1"/>
                </a:solidFill>
                <a:effectLst/>
                <a:latin typeface="+mn-lt"/>
                <a:ea typeface="+mn-ea"/>
                <a:cs typeface="+mn-cs"/>
                <a:hlinkClick r:id="rId4"/>
              </a:rPr>
              <a:t>Azure Table Storage Overview</a:t>
            </a:r>
            <a:r>
              <a:rPr lang="en-US" sz="1200" b="0" i="0" kern="1200" dirty="0">
                <a:solidFill>
                  <a:schemeClr val="tx1"/>
                </a:solidFill>
                <a:effectLst/>
                <a:latin typeface="+mn-lt"/>
                <a:ea typeface="+mn-ea"/>
                <a:cs typeface="+mn-cs"/>
              </a:rPr>
              <a:t>. Also available is Premium Tables for Azure Table storage, offering throughput-optimized tables, global distribution, and automatic secondary indexes.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Queue storage</a:t>
            </a:r>
          </a:p>
          <a:p>
            <a:r>
              <a:rPr lang="en-US" sz="1200" b="0" i="0" kern="1200" dirty="0">
                <a:solidFill>
                  <a:schemeClr val="tx1"/>
                </a:solidFill>
                <a:effectLst/>
                <a:latin typeface="+mn-lt"/>
                <a:ea typeface="+mn-ea"/>
                <a:cs typeface="+mn-cs"/>
              </a:rPr>
              <a:t>The Azure Queue service is used to store and retrieve messages. Queue messages can be up to 64 KB in size, and a queue can contain millions of messages. Queues are generally used to store lists of messages to be processed asynchronously.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3713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584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735471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is a feature of </a:t>
            </a:r>
            <a:r>
              <a:rPr lang="en-US" sz="1200" b="0" i="0" u="none" strike="noStrike" kern="1200" dirty="0">
                <a:solidFill>
                  <a:schemeClr val="tx1"/>
                </a:solidFill>
                <a:effectLst/>
                <a:latin typeface="+mn-lt"/>
                <a:ea typeface="+mn-ea"/>
                <a:cs typeface="+mn-cs"/>
                <a:hlinkClick r:id="rId3"/>
              </a:rPr>
              <a:t>Azure App Service</a:t>
            </a:r>
            <a:r>
              <a:rPr lang="en-US" sz="1200" b="0" i="0" kern="1200" dirty="0">
                <a:solidFill>
                  <a:schemeClr val="tx1"/>
                </a:solidFill>
                <a:effectLst/>
                <a:latin typeface="+mn-lt"/>
                <a:ea typeface="+mn-ea"/>
                <a:cs typeface="+mn-cs"/>
              </a:rPr>
              <a:t> that enables you to run a program or script in the same context as a web app, API app, or mobile app. There is no additional cost to use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5392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478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Webjobs</a:t>
            </a:r>
            <a:r>
              <a:rPr lang="en-US" dirty="0"/>
              <a:t> can be continuous or triggered or scheduled (schedule trigger).</a:t>
            </a:r>
          </a:p>
          <a:p>
            <a:pPr marL="171450" indent="-171450">
              <a:buFont typeface="Arial" panose="020B0604020202020204" pitchFamily="34" charset="0"/>
              <a:buChar char="•"/>
            </a:pPr>
            <a:r>
              <a:rPr lang="en-US" dirty="0"/>
              <a:t>Resize images into thumbnails</a:t>
            </a:r>
          </a:p>
          <a:p>
            <a:pPr marL="171450" indent="-171450">
              <a:buFont typeface="Arial" panose="020B0604020202020204" pitchFamily="34" charset="0"/>
              <a:buChar char="•"/>
            </a:pPr>
            <a:r>
              <a:rPr lang="en-US" dirty="0"/>
              <a:t>Perform OCR on uploaded documents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You can run WebJobs in an empty App service plan, too….</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611435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https://docs.microsoft.com/en-us/azure/azure-functions/functions-overview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Functions is a solution for easily running small pieces of code, or "functions," in the cloud. You can write just the code you need for the problem at hand, without worrying about a whole application or the infrastructure to run it. Functions can make development even more productive, and you can use your development language of choice, such as C#, F#, Node.js, Java, or PHP. Pay only for the time your code runs and trust Azure to scale as needed.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307856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https://docs.microsoft.com/en-us/azure/azure-functions/functions-overview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Functions provides templates to get you started with key scenarios, including the following:</a:t>
            </a:r>
          </a:p>
          <a:p>
            <a:r>
              <a:rPr lang="en-US" sz="1200" b="1" i="0" kern="1200" dirty="0" err="1">
                <a:solidFill>
                  <a:schemeClr val="tx1"/>
                </a:solidFill>
                <a:effectLst/>
                <a:latin typeface="+mn-lt"/>
                <a:ea typeface="+mn-ea"/>
                <a:cs typeface="+mn-cs"/>
              </a:rPr>
              <a:t>HTTPTrigger</a:t>
            </a:r>
            <a:r>
              <a:rPr lang="en-US" sz="1200" b="0" i="0" kern="1200" dirty="0">
                <a:solidFill>
                  <a:schemeClr val="tx1"/>
                </a:solidFill>
                <a:effectLst/>
                <a:latin typeface="+mn-lt"/>
                <a:ea typeface="+mn-ea"/>
                <a:cs typeface="+mn-cs"/>
              </a:rPr>
              <a:t> - Trigger the execution of your code by using an HTTP request. For an example, see </a:t>
            </a:r>
            <a:r>
              <a:rPr lang="en-US" sz="1200" b="0" i="0" u="none" strike="noStrike" kern="1200" dirty="0">
                <a:solidFill>
                  <a:schemeClr val="tx1"/>
                </a:solidFill>
                <a:effectLst/>
                <a:latin typeface="+mn-lt"/>
                <a:ea typeface="+mn-ea"/>
                <a:cs typeface="+mn-cs"/>
                <a:hlinkClick r:id="rId3"/>
              </a:rPr>
              <a:t>Create your first function</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TimerTrigger</a:t>
            </a:r>
            <a:r>
              <a:rPr lang="en-US" sz="1200" b="0" i="0" kern="1200" dirty="0">
                <a:solidFill>
                  <a:schemeClr val="tx1"/>
                </a:solidFill>
                <a:effectLst/>
                <a:latin typeface="+mn-lt"/>
                <a:ea typeface="+mn-ea"/>
                <a:cs typeface="+mn-cs"/>
              </a:rPr>
              <a:t> - Execute cleanup or other batch tasks on a predefined schedule. For an example, see </a:t>
            </a:r>
            <a:r>
              <a:rPr lang="en-US" sz="1200" b="0" i="0" u="none" strike="noStrike" kern="1200" dirty="0">
                <a:solidFill>
                  <a:schemeClr val="tx1"/>
                </a:solidFill>
                <a:effectLst/>
                <a:latin typeface="+mn-lt"/>
                <a:ea typeface="+mn-ea"/>
                <a:cs typeface="+mn-cs"/>
                <a:hlinkClick r:id="rId4"/>
              </a:rPr>
              <a:t>Create a function triggered by a timer</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GitHub </a:t>
            </a:r>
            <a:r>
              <a:rPr lang="en-US" sz="1200" b="1" i="0" kern="1200" dirty="0" err="1">
                <a:solidFill>
                  <a:schemeClr val="tx1"/>
                </a:solidFill>
                <a:effectLst/>
                <a:latin typeface="+mn-lt"/>
                <a:ea typeface="+mn-ea"/>
                <a:cs typeface="+mn-cs"/>
              </a:rPr>
              <a:t>webhook</a:t>
            </a:r>
            <a:r>
              <a:rPr lang="en-US" sz="1200" b="0" i="0" kern="1200" dirty="0">
                <a:solidFill>
                  <a:schemeClr val="tx1"/>
                </a:solidFill>
                <a:effectLst/>
                <a:latin typeface="+mn-lt"/>
                <a:ea typeface="+mn-ea"/>
                <a:cs typeface="+mn-cs"/>
              </a:rPr>
              <a:t> - Respond to events that occur in your GitHub repositories. For an example, see </a:t>
            </a:r>
            <a:r>
              <a:rPr lang="en-US" sz="1200" b="0" i="0" u="none" strike="noStrike" kern="1200" dirty="0">
                <a:solidFill>
                  <a:schemeClr val="tx1"/>
                </a:solidFill>
                <a:effectLst/>
                <a:latin typeface="+mn-lt"/>
                <a:ea typeface="+mn-ea"/>
                <a:cs typeface="+mn-cs"/>
                <a:hlinkClick r:id="rId5"/>
              </a:rPr>
              <a:t>Create a function triggered by a GitHub </a:t>
            </a:r>
            <a:r>
              <a:rPr lang="en-US" sz="1200" b="0" i="0" u="none" strike="noStrike" kern="1200" dirty="0" err="1">
                <a:solidFill>
                  <a:schemeClr val="tx1"/>
                </a:solidFill>
                <a:effectLst/>
                <a:latin typeface="+mn-lt"/>
                <a:ea typeface="+mn-ea"/>
                <a:cs typeface="+mn-cs"/>
                <a:hlinkClick r:id="rId5"/>
              </a:rPr>
              <a:t>webhook</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Generic </a:t>
            </a:r>
            <a:r>
              <a:rPr lang="en-US" sz="1200" b="1" i="0" kern="1200" dirty="0" err="1">
                <a:solidFill>
                  <a:schemeClr val="tx1"/>
                </a:solidFill>
                <a:effectLst/>
                <a:latin typeface="+mn-lt"/>
                <a:ea typeface="+mn-ea"/>
                <a:cs typeface="+mn-cs"/>
              </a:rPr>
              <a:t>webhook</a:t>
            </a:r>
            <a:r>
              <a:rPr lang="en-US" sz="1200" b="0" i="0" kern="1200" dirty="0">
                <a:solidFill>
                  <a:schemeClr val="tx1"/>
                </a:solidFill>
                <a:effectLst/>
                <a:latin typeface="+mn-lt"/>
                <a:ea typeface="+mn-ea"/>
                <a:cs typeface="+mn-cs"/>
              </a:rPr>
              <a:t> - Process </a:t>
            </a:r>
            <a:r>
              <a:rPr lang="en-US" sz="1200" b="0" i="0" kern="1200" dirty="0" err="1">
                <a:solidFill>
                  <a:schemeClr val="tx1"/>
                </a:solidFill>
                <a:effectLst/>
                <a:latin typeface="+mn-lt"/>
                <a:ea typeface="+mn-ea"/>
                <a:cs typeface="+mn-cs"/>
              </a:rPr>
              <a:t>webhook</a:t>
            </a:r>
            <a:r>
              <a:rPr lang="en-US" sz="1200" b="0" i="0" kern="1200" dirty="0">
                <a:solidFill>
                  <a:schemeClr val="tx1"/>
                </a:solidFill>
                <a:effectLst/>
                <a:latin typeface="+mn-lt"/>
                <a:ea typeface="+mn-ea"/>
                <a:cs typeface="+mn-cs"/>
              </a:rPr>
              <a:t> HTTP requests from any service that supports </a:t>
            </a:r>
            <a:r>
              <a:rPr lang="en-US" sz="1200" b="0" i="0" kern="1200" dirty="0" err="1">
                <a:solidFill>
                  <a:schemeClr val="tx1"/>
                </a:solidFill>
                <a:effectLst/>
                <a:latin typeface="+mn-lt"/>
                <a:ea typeface="+mn-ea"/>
                <a:cs typeface="+mn-cs"/>
              </a:rPr>
              <a:t>webhooks</a:t>
            </a:r>
            <a:r>
              <a:rPr lang="en-US" sz="1200" b="0" i="0" kern="1200" dirty="0">
                <a:solidFill>
                  <a:schemeClr val="tx1"/>
                </a:solidFill>
                <a:effectLst/>
                <a:latin typeface="+mn-lt"/>
                <a:ea typeface="+mn-ea"/>
                <a:cs typeface="+mn-cs"/>
              </a:rPr>
              <a:t>. For an example, see </a:t>
            </a:r>
            <a:r>
              <a:rPr lang="en-US" sz="1200" b="0" i="0" u="none" strike="noStrike" kern="1200" dirty="0">
                <a:solidFill>
                  <a:schemeClr val="tx1"/>
                </a:solidFill>
                <a:effectLst/>
                <a:latin typeface="+mn-lt"/>
                <a:ea typeface="+mn-ea"/>
                <a:cs typeface="+mn-cs"/>
                <a:hlinkClick r:id="rId6"/>
              </a:rPr>
              <a:t>Create a function triggered by a generic </a:t>
            </a:r>
            <a:r>
              <a:rPr lang="en-US" sz="1200" b="0" i="0" u="none" strike="noStrike" kern="1200" dirty="0" err="1">
                <a:solidFill>
                  <a:schemeClr val="tx1"/>
                </a:solidFill>
                <a:effectLst/>
                <a:latin typeface="+mn-lt"/>
                <a:ea typeface="+mn-ea"/>
                <a:cs typeface="+mn-cs"/>
                <a:hlinkClick r:id="rId6"/>
              </a:rPr>
              <a:t>webhook</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CosmosDBTrigger</a:t>
            </a:r>
            <a:r>
              <a:rPr lang="en-US" sz="1200" b="0" i="0" kern="1200" dirty="0">
                <a:solidFill>
                  <a:schemeClr val="tx1"/>
                </a:solidFill>
                <a:effectLst/>
                <a:latin typeface="+mn-lt"/>
                <a:ea typeface="+mn-ea"/>
                <a:cs typeface="+mn-cs"/>
              </a:rPr>
              <a:t> - Process Azure Cosmos DB documents when they are added or updated in collections in a NoSQL database. For an example, see </a:t>
            </a:r>
            <a:r>
              <a:rPr lang="en-US" sz="1200" b="0" i="0" u="none" strike="noStrike" kern="1200" dirty="0">
                <a:solidFill>
                  <a:schemeClr val="tx1"/>
                </a:solidFill>
                <a:effectLst/>
                <a:latin typeface="+mn-lt"/>
                <a:ea typeface="+mn-ea"/>
                <a:cs typeface="+mn-cs"/>
                <a:hlinkClick r:id="rId7"/>
              </a:rPr>
              <a:t>Create a function triggered by Azure Cosmos DB</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BlobTrigger</a:t>
            </a:r>
            <a:r>
              <a:rPr lang="en-US" sz="1200" b="0" i="0" kern="1200" dirty="0">
                <a:solidFill>
                  <a:schemeClr val="tx1"/>
                </a:solidFill>
                <a:effectLst/>
                <a:latin typeface="+mn-lt"/>
                <a:ea typeface="+mn-ea"/>
                <a:cs typeface="+mn-cs"/>
              </a:rPr>
              <a:t> - Process Azure Storage blobs when they are added to containers. You might use this function for image resizing. For more information, see </a:t>
            </a:r>
            <a:r>
              <a:rPr lang="en-US" sz="1200" b="0" i="0" u="none" strike="noStrike" kern="1200" dirty="0">
                <a:solidFill>
                  <a:schemeClr val="tx1"/>
                </a:solidFill>
                <a:effectLst/>
                <a:latin typeface="+mn-lt"/>
                <a:ea typeface="+mn-ea"/>
                <a:cs typeface="+mn-cs"/>
                <a:hlinkClick r:id="rId8"/>
              </a:rPr>
              <a:t>Blob storage bindings</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QueueTrigger</a:t>
            </a:r>
            <a:r>
              <a:rPr lang="en-US" sz="1200" b="0" i="0" kern="1200" dirty="0">
                <a:solidFill>
                  <a:schemeClr val="tx1"/>
                </a:solidFill>
                <a:effectLst/>
                <a:latin typeface="+mn-lt"/>
                <a:ea typeface="+mn-ea"/>
                <a:cs typeface="+mn-cs"/>
              </a:rPr>
              <a:t> - Respond to messages as they arrive in an Azure Storage queue. For an example, see </a:t>
            </a:r>
            <a:r>
              <a:rPr lang="en-US" sz="1200" b="0" i="0" u="none" strike="noStrike" kern="1200" dirty="0">
                <a:solidFill>
                  <a:schemeClr val="tx1"/>
                </a:solidFill>
                <a:effectLst/>
                <a:latin typeface="+mn-lt"/>
                <a:ea typeface="+mn-ea"/>
                <a:cs typeface="+mn-cs"/>
                <a:hlinkClick r:id="rId9"/>
              </a:rPr>
              <a:t>Create a function triggered by Azure Queue storage</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EventHubTrigger</a:t>
            </a:r>
            <a:r>
              <a:rPr lang="en-US" sz="1200" b="0" i="0" kern="1200" dirty="0">
                <a:solidFill>
                  <a:schemeClr val="tx1"/>
                </a:solidFill>
                <a:effectLst/>
                <a:latin typeface="+mn-lt"/>
                <a:ea typeface="+mn-ea"/>
                <a:cs typeface="+mn-cs"/>
              </a:rPr>
              <a:t> - Respond to events delivered to an Azure Event Hub. Particularly useful in application instrumentation, user experience or workflow processing, and Internet of Things (IoT) scenarios. For more information, see </a:t>
            </a:r>
            <a:r>
              <a:rPr lang="en-US" sz="1200" b="0" i="0" u="none" strike="noStrike" kern="1200" dirty="0">
                <a:solidFill>
                  <a:schemeClr val="tx1"/>
                </a:solidFill>
                <a:effectLst/>
                <a:latin typeface="+mn-lt"/>
                <a:ea typeface="+mn-ea"/>
                <a:cs typeface="+mn-cs"/>
                <a:hlinkClick r:id="rId10"/>
              </a:rPr>
              <a:t>Event Hubs bindings</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ServiceBusQueueTrigger</a:t>
            </a:r>
            <a:r>
              <a:rPr lang="en-US" sz="1200" b="0" i="0" kern="1200" dirty="0">
                <a:solidFill>
                  <a:schemeClr val="tx1"/>
                </a:solidFill>
                <a:effectLst/>
                <a:latin typeface="+mn-lt"/>
                <a:ea typeface="+mn-ea"/>
                <a:cs typeface="+mn-cs"/>
              </a:rPr>
              <a:t> - Connect your code to other Azure services or on-premises services by listening to message queues. For more information, see </a:t>
            </a:r>
            <a:r>
              <a:rPr lang="en-US" sz="1200" b="0" i="0" u="none" strike="noStrike" kern="1200" dirty="0">
                <a:solidFill>
                  <a:schemeClr val="tx1"/>
                </a:solidFill>
                <a:effectLst/>
                <a:latin typeface="+mn-lt"/>
                <a:ea typeface="+mn-ea"/>
                <a:cs typeface="+mn-cs"/>
                <a:hlinkClick r:id="rId11"/>
              </a:rPr>
              <a:t>Service Bus bindings</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ServiceBusTopicTrigger</a:t>
            </a:r>
            <a:r>
              <a:rPr lang="en-US" sz="1200" b="0" i="0" kern="1200" dirty="0">
                <a:solidFill>
                  <a:schemeClr val="tx1"/>
                </a:solidFill>
                <a:effectLst/>
                <a:latin typeface="+mn-lt"/>
                <a:ea typeface="+mn-ea"/>
                <a:cs typeface="+mn-cs"/>
              </a:rPr>
              <a:t> - Connect your code to other Azure services or on-premises services by subscribing to topics. For more information, see </a:t>
            </a:r>
            <a:r>
              <a:rPr lang="en-US" sz="1200" b="0" i="0" u="none" strike="noStrike" kern="1200" dirty="0">
                <a:solidFill>
                  <a:schemeClr val="tx1"/>
                </a:solidFill>
                <a:effectLst/>
                <a:latin typeface="+mn-lt"/>
                <a:ea typeface="+mn-ea"/>
                <a:cs typeface="+mn-cs"/>
                <a:hlinkClick r:id="rId11"/>
              </a:rPr>
              <a:t>Service Bus bindings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171122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edit functions from within the portal. </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https://docs.microsoft.com/en-us/azure/logic-apps/logic-apps-what-are-logic-apps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Logic Apps provide a way to simplify and implement scalable integrations and workflows in the cloud. It provides a visual designer to model and automate your process as a series of steps known as a workflow. There are </a:t>
            </a:r>
            <a:r>
              <a:rPr lang="en-US" sz="1200" b="0" i="0" u="none" strike="noStrike" kern="1200" dirty="0">
                <a:solidFill>
                  <a:schemeClr val="tx1"/>
                </a:solidFill>
                <a:effectLst/>
                <a:latin typeface="+mn-lt"/>
                <a:ea typeface="+mn-ea"/>
                <a:cs typeface="+mn-cs"/>
                <a:hlinkClick r:id="rId3"/>
              </a:rPr>
              <a:t>many connectors</a:t>
            </a:r>
            <a:r>
              <a:rPr lang="en-US" sz="1200" b="0" i="0" kern="1200" dirty="0">
                <a:solidFill>
                  <a:schemeClr val="tx1"/>
                </a:solidFill>
                <a:effectLst/>
                <a:latin typeface="+mn-lt"/>
                <a:ea typeface="+mn-ea"/>
                <a:cs typeface="+mn-cs"/>
              </a:rPr>
              <a:t> across the cloud and on-premises to quickly integrate across services and protocols. A logic app begins with a trigger (like 'When an account is added to Dynamics CRM') and after firing can begin many combinations of actions, conversions, and condition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advantages of using Logic Apps include the following: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Saving time by designing complex processes using easy to understand design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Implementing patterns and workflows seamlessly, that would otherwise be difficult to implement in code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Getting started quickly from templates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Customizing your logic app with your own custom APIs, code, and actions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Connect and </a:t>
            </a:r>
            <a:r>
              <a:rPr lang="en-US" sz="1200" b="0" i="0" kern="1200" dirty="0" err="1">
                <a:solidFill>
                  <a:schemeClr val="tx1"/>
                </a:solidFill>
                <a:effectLst/>
                <a:latin typeface="+mn-lt"/>
                <a:ea typeface="+mn-ea"/>
                <a:cs typeface="+mn-cs"/>
              </a:rPr>
              <a:t>synchronise</a:t>
            </a:r>
            <a:r>
              <a:rPr lang="en-US" sz="1200" b="0" i="0" kern="1200" dirty="0">
                <a:solidFill>
                  <a:schemeClr val="tx1"/>
                </a:solidFill>
                <a:effectLst/>
                <a:latin typeface="+mn-lt"/>
                <a:ea typeface="+mn-ea"/>
                <a:cs typeface="+mn-cs"/>
              </a:rPr>
              <a:t> disparate systems across on-premises and the cloud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Build off of BizTalk server, API Management, </a:t>
            </a:r>
            <a:r>
              <a:rPr lang="en-US" sz="1200" b="1" i="0" kern="1200" dirty="0">
                <a:solidFill>
                  <a:schemeClr val="tx1"/>
                </a:solidFill>
                <a:effectLst/>
                <a:latin typeface="+mn-lt"/>
                <a:ea typeface="+mn-ea"/>
                <a:cs typeface="+mn-cs"/>
              </a:rPr>
              <a:t>Azure Functions</a:t>
            </a:r>
            <a:r>
              <a:rPr lang="en-US" sz="1200" b="0" i="0" kern="1200" dirty="0">
                <a:solidFill>
                  <a:schemeClr val="tx1"/>
                </a:solidFill>
                <a:effectLst/>
                <a:latin typeface="+mn-lt"/>
                <a:ea typeface="+mn-ea"/>
                <a:cs typeface="+mn-cs"/>
              </a:rPr>
              <a:t>, and Azure Service Bus with first-class integration support</a:t>
            </a:r>
          </a:p>
          <a:p>
            <a:r>
              <a:rPr lang="en-US" sz="1200" b="0" i="0" kern="1200" dirty="0">
                <a:solidFill>
                  <a:schemeClr val="tx1"/>
                </a:solidFill>
                <a:effectLst/>
                <a:latin typeface="+mn-lt"/>
                <a:ea typeface="+mn-ea"/>
                <a:cs typeface="+mn-cs"/>
              </a:rPr>
              <a:t>Logic Apps is a fully managed </a:t>
            </a:r>
            <a:r>
              <a:rPr lang="en-US" sz="1200" b="0" i="0" kern="1200" dirty="0" err="1">
                <a:solidFill>
                  <a:schemeClr val="tx1"/>
                </a:solidFill>
                <a:effectLst/>
                <a:latin typeface="+mn-lt"/>
                <a:ea typeface="+mn-ea"/>
                <a:cs typeface="+mn-cs"/>
              </a:rPr>
              <a:t>iPaaS</a:t>
            </a:r>
            <a:r>
              <a:rPr lang="en-US" sz="1200" b="0" i="0" kern="1200" dirty="0">
                <a:solidFill>
                  <a:schemeClr val="tx1"/>
                </a:solidFill>
                <a:effectLst/>
                <a:latin typeface="+mn-lt"/>
                <a:ea typeface="+mn-ea"/>
                <a:cs typeface="+mn-cs"/>
              </a:rPr>
              <a:t> (integration Platform as a Service) allowing developers not to have to worry about building hosting, scalability, availability and management. Logic Apps will scale up automatically to meet demand.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675830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A visual designer is provided, but there is also an SDK for developers to build logic apps into a CI/CD pipeline.</a:t>
            </a:r>
          </a:p>
          <a:p>
            <a:endParaRPr lang="en-US" dirty="0"/>
          </a:p>
          <a:p>
            <a:r>
              <a:rPr lang="en-US" sz="1200" b="0" i="0" kern="1200" dirty="0">
                <a:solidFill>
                  <a:schemeClr val="tx1"/>
                </a:solidFill>
                <a:effectLst/>
                <a:latin typeface="+mn-lt"/>
                <a:ea typeface="+mn-ea"/>
                <a:cs typeface="+mn-cs"/>
              </a:rPr>
              <a:t>As mentioned, with Logic Apps, you can automate business processes. Here are a couple examples: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Move files uploaded to an FTP server into Azure Storage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Process and route orders across on-premises and cloud systems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Monitor all tweets about a certain topic, analyze the sentiment, and create alerts and tasks for items needing </a:t>
            </a:r>
            <a:r>
              <a:rPr lang="en-US" sz="1200" b="0" i="0" kern="1200" dirty="0" err="1">
                <a:solidFill>
                  <a:schemeClr val="tx1"/>
                </a:solidFill>
                <a:effectLst/>
                <a:latin typeface="+mn-lt"/>
                <a:ea typeface="+mn-ea"/>
                <a:cs typeface="+mn-cs"/>
              </a:rPr>
              <a:t>followup</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Scenarios such as these can be configured all from the visual designer and without writing a single line of code.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32882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328865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3336317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Scheduler allows you to declaratively describe actions to run in the cloud. It then schedules and runs those actions automatically. Scheduler does this by using </a:t>
            </a:r>
            <a:r>
              <a:rPr lang="en-US" sz="1200" b="0" i="0" u="none" strike="noStrike" kern="1200" dirty="0">
                <a:solidFill>
                  <a:schemeClr val="tx1"/>
                </a:solidFill>
                <a:effectLst/>
                <a:latin typeface="+mn-lt"/>
                <a:ea typeface="+mn-ea"/>
                <a:cs typeface="+mn-cs"/>
                <a:hlinkClick r:id="rId3"/>
              </a:rPr>
              <a:t>the Azure portal</a:t>
            </a:r>
            <a:r>
              <a:rPr lang="en-US" sz="1200" b="0" i="0" kern="1200" dirty="0">
                <a:solidFill>
                  <a:schemeClr val="tx1"/>
                </a:solidFill>
                <a:effectLst/>
                <a:latin typeface="+mn-lt"/>
                <a:ea typeface="+mn-ea"/>
                <a:cs typeface="+mn-cs"/>
              </a:rPr>
              <a:t>, code, </a:t>
            </a:r>
            <a:r>
              <a:rPr lang="en-US" sz="1200" b="0" i="0" u="none" strike="noStrike" kern="1200" dirty="0">
                <a:solidFill>
                  <a:schemeClr val="tx1"/>
                </a:solidFill>
                <a:effectLst/>
                <a:latin typeface="+mn-lt"/>
                <a:ea typeface="+mn-ea"/>
                <a:cs typeface="+mn-cs"/>
                <a:hlinkClick r:id="rId4"/>
              </a:rPr>
              <a:t>REST API</a:t>
            </a:r>
            <a:r>
              <a:rPr lang="en-US" sz="1200" b="0" i="0" kern="1200" dirty="0">
                <a:solidFill>
                  <a:schemeClr val="tx1"/>
                </a:solidFill>
                <a:effectLst/>
                <a:latin typeface="+mn-lt"/>
                <a:ea typeface="+mn-ea"/>
                <a:cs typeface="+mn-cs"/>
              </a:rPr>
              <a:t>, or Azure PowerShell.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Scheduler creates, maintains, and invokes scheduled work. Scheduler does not host any workloads or run any code. It only </a:t>
            </a:r>
            <a:r>
              <a:rPr lang="en-US" sz="1200" b="0" i="1" kern="1200" dirty="0">
                <a:solidFill>
                  <a:schemeClr val="tx1"/>
                </a:solidFill>
                <a:effectLst/>
                <a:latin typeface="+mn-lt"/>
                <a:ea typeface="+mn-ea"/>
                <a:cs typeface="+mn-cs"/>
              </a:rPr>
              <a:t>invokes</a:t>
            </a:r>
            <a:r>
              <a:rPr lang="en-US" sz="1200" b="0" i="0" kern="1200" dirty="0">
                <a:solidFill>
                  <a:schemeClr val="tx1"/>
                </a:solidFill>
                <a:effectLst/>
                <a:latin typeface="+mn-lt"/>
                <a:ea typeface="+mn-ea"/>
                <a:cs typeface="+mn-cs"/>
              </a:rPr>
              <a:t> code hosted elsewhere—in Azure, on-premises, or with another provider. It invokes via HTTP, HTTPS, a storage queue, a service bus queue, or a service bus topic.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Scheduler schedules </a:t>
            </a:r>
            <a:r>
              <a:rPr lang="en-US" sz="1200" b="0" i="0" u="none" strike="noStrike" kern="1200" dirty="0">
                <a:solidFill>
                  <a:schemeClr val="tx1"/>
                </a:solidFill>
                <a:effectLst/>
                <a:latin typeface="+mn-lt"/>
                <a:ea typeface="+mn-ea"/>
                <a:cs typeface="+mn-cs"/>
                <a:hlinkClick r:id="rId5"/>
              </a:rPr>
              <a:t>jobs</a:t>
            </a:r>
            <a:r>
              <a:rPr lang="en-US" sz="1200" b="0" i="0" kern="1200" dirty="0">
                <a:solidFill>
                  <a:schemeClr val="tx1"/>
                </a:solidFill>
                <a:effectLst/>
                <a:latin typeface="+mn-lt"/>
                <a:ea typeface="+mn-ea"/>
                <a:cs typeface="+mn-cs"/>
              </a:rPr>
              <a:t>, keeps a history of job execution results that one can review, and deterministically and reliably schedules workloads to be run. Azure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and other Azure scheduling capabilities use Scheduler in the background. The </a:t>
            </a:r>
            <a:r>
              <a:rPr lang="en-US" sz="1200" b="0" i="0" u="none" strike="noStrike" kern="1200" dirty="0">
                <a:solidFill>
                  <a:schemeClr val="tx1"/>
                </a:solidFill>
                <a:effectLst/>
                <a:latin typeface="+mn-lt"/>
                <a:ea typeface="+mn-ea"/>
                <a:cs typeface="+mn-cs"/>
                <a:hlinkClick r:id="rId4"/>
              </a:rPr>
              <a:t>Scheduler REST API</a:t>
            </a:r>
            <a:r>
              <a:rPr lang="en-US" sz="1200" b="0" i="0" kern="1200" dirty="0">
                <a:solidFill>
                  <a:schemeClr val="tx1"/>
                </a:solidFill>
                <a:effectLst/>
                <a:latin typeface="+mn-lt"/>
                <a:ea typeface="+mn-ea"/>
                <a:cs typeface="+mn-cs"/>
              </a:rPr>
              <a:t> helps manage the communication for these actions. As such, Scheduler supports </a:t>
            </a:r>
            <a:r>
              <a:rPr lang="en-US" sz="1200" b="0" i="0" u="none" strike="noStrike" kern="1200" dirty="0">
                <a:solidFill>
                  <a:schemeClr val="tx1"/>
                </a:solidFill>
                <a:effectLst/>
                <a:latin typeface="+mn-lt"/>
                <a:ea typeface="+mn-ea"/>
                <a:cs typeface="+mn-cs"/>
                <a:hlinkClick r:id="rId6"/>
              </a:rPr>
              <a:t>complex schedules and advanced recurrence</a:t>
            </a:r>
            <a:r>
              <a:rPr lang="en-US" sz="1200" b="0" i="0" kern="1200" dirty="0">
                <a:solidFill>
                  <a:schemeClr val="tx1"/>
                </a:solidFill>
                <a:effectLst/>
                <a:latin typeface="+mn-lt"/>
                <a:ea typeface="+mn-ea"/>
                <a:cs typeface="+mn-cs"/>
              </a:rPr>
              <a:t> easily.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several scenarios that lend themselves to the usage of Scheduler. For example:</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Recurring application actions:</a:t>
            </a:r>
            <a:r>
              <a:rPr lang="en-US" sz="1200" b="0" i="0" kern="1200" dirty="0">
                <a:solidFill>
                  <a:schemeClr val="tx1"/>
                </a:solidFill>
                <a:effectLst/>
                <a:latin typeface="+mn-lt"/>
                <a:ea typeface="+mn-ea"/>
                <a:cs typeface="+mn-cs"/>
              </a:rPr>
              <a:t> Periodically gathering data from Twitter into a feed.</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Daily maintenance:</a:t>
            </a:r>
            <a:r>
              <a:rPr lang="en-US" sz="1200" b="0" i="0" kern="1200" dirty="0">
                <a:solidFill>
                  <a:schemeClr val="tx1"/>
                </a:solidFill>
                <a:effectLst/>
                <a:latin typeface="+mn-lt"/>
                <a:ea typeface="+mn-ea"/>
                <a:cs typeface="+mn-cs"/>
              </a:rPr>
              <a:t> Daily pruning of logs, performing backups, and other maintenance tasks. For example, an administrator may choose to back up the database at 1:00 A.M. every day for the next nine months.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Scheduler allows you to create, update, delete, view, and manage jobs and </a:t>
            </a:r>
            <a:r>
              <a:rPr lang="en-US" sz="1200" b="0" i="0" u="none" strike="noStrike" kern="1200" dirty="0">
                <a:solidFill>
                  <a:schemeClr val="tx1"/>
                </a:solidFill>
                <a:effectLst/>
                <a:latin typeface="+mn-lt"/>
                <a:ea typeface="+mn-ea"/>
                <a:cs typeface="+mn-cs"/>
                <a:hlinkClick r:id="rId5"/>
              </a:rPr>
              <a:t>job collections</a:t>
            </a:r>
            <a:r>
              <a:rPr lang="en-US" sz="1200" b="0" i="0" kern="1200" dirty="0">
                <a:solidFill>
                  <a:schemeClr val="tx1"/>
                </a:solidFill>
                <a:effectLst/>
                <a:latin typeface="+mn-lt"/>
                <a:ea typeface="+mn-ea"/>
                <a:cs typeface="+mn-cs"/>
              </a:rPr>
              <a:t> programmatically, by using scripts, and in the portal.</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54234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Batch is a platform service for running large-scale parallel and high-performance computing (HPC) applications efficiently in the cloud. Azure Batch schedules compute-intensive work to run on a managed collection of virtual machines, and can automatically scale compute resources to meet the needs of your jobs.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Azure Batch, you can easily define Azure compute resources to execute your applications in parallel, and at scale. There's no need to manually create, configure, and manage an HPC cluster, individual virtual machines, virtual networks, or a complex job and task scheduling infrastructure. Azure Batch automates or simplifies these tasks for you.</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Use cases for Batch</a:t>
            </a:r>
          </a:p>
          <a:p>
            <a:r>
              <a:rPr lang="en-US" sz="1200" b="0" i="0" kern="1200" dirty="0">
                <a:solidFill>
                  <a:schemeClr val="tx1"/>
                </a:solidFill>
                <a:effectLst/>
                <a:latin typeface="+mn-lt"/>
                <a:ea typeface="+mn-ea"/>
                <a:cs typeface="+mn-cs"/>
              </a:rPr>
              <a:t>Batch is a managed Azure service that is used for </a:t>
            </a:r>
            <a:r>
              <a:rPr lang="en-US" sz="1200" b="0" i="1" kern="1200" dirty="0">
                <a:solidFill>
                  <a:schemeClr val="tx1"/>
                </a:solidFill>
                <a:effectLst/>
                <a:latin typeface="+mn-lt"/>
                <a:ea typeface="+mn-ea"/>
                <a:cs typeface="+mn-cs"/>
              </a:rPr>
              <a:t>batch processing</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batch computing</a:t>
            </a:r>
            <a:r>
              <a:rPr lang="en-US" sz="1200" b="0" i="0" kern="1200" dirty="0">
                <a:solidFill>
                  <a:schemeClr val="tx1"/>
                </a:solidFill>
                <a:effectLst/>
                <a:latin typeface="+mn-lt"/>
                <a:ea typeface="+mn-ea"/>
                <a:cs typeface="+mn-cs"/>
              </a:rPr>
              <a:t>--running a large volume of similar tasks for a desired result. Batch computing is most commonly used by organizations that regularly process, transform, and analyze large volumes of data. A common solution that uses the Batch APIs to interact with the Batch service involves scaling out intrinsically parallel work--such as the rendering of images for 3D scenes--on a pool of compute nodes. This pool of compute nodes can be your "render farm" that provides tens, hundreds, or even thousands of cores to your rendering job, </a:t>
            </a:r>
          </a:p>
          <a:p>
            <a:endParaRPr lang="en-US" sz="2800" i="1" dirty="0"/>
          </a:p>
          <a:p>
            <a:r>
              <a:rPr lang="en-US" sz="2800" b="1" dirty="0"/>
              <a:t>Batch Pools: </a:t>
            </a:r>
          </a:p>
          <a:p>
            <a:pPr lvl="1"/>
            <a:r>
              <a:rPr lang="en-US" sz="2400" dirty="0"/>
              <a:t>Configure and create VM’s for any scale; less than 10 or more than 10,000.</a:t>
            </a:r>
          </a:p>
          <a:p>
            <a:pPr lvl="1"/>
            <a:r>
              <a:rPr lang="en-US" sz="2400" dirty="0"/>
              <a:t>Both Windows and Linux supported</a:t>
            </a:r>
          </a:p>
          <a:p>
            <a:pPr lvl="1"/>
            <a:r>
              <a:rPr lang="en-US" sz="2400" dirty="0"/>
              <a:t>Low Priority VM’s launched</a:t>
            </a:r>
          </a:p>
          <a:p>
            <a:r>
              <a:rPr lang="en-US" sz="2800" b="1" dirty="0"/>
              <a:t>Batch Jobs and Tasks: </a:t>
            </a:r>
          </a:p>
          <a:p>
            <a:pPr lvl="1"/>
            <a:r>
              <a:rPr lang="en-US" sz="2400" dirty="0"/>
              <a:t>Task is a unit of execution. Anything that can execute from a command line such as EXE, BAT, CMD, PS1 etc. </a:t>
            </a:r>
          </a:p>
          <a:p>
            <a:pPr lvl="1"/>
            <a:r>
              <a:rPr lang="en-US" sz="2400" dirty="0"/>
              <a:t>Run applications unchanged. </a:t>
            </a:r>
          </a:p>
          <a:p>
            <a:pPr lvl="1"/>
            <a:r>
              <a:rPr lang="en-US" sz="2400" dirty="0"/>
              <a:t>Jobs are submitted, Tasks are assigned to VM’s. </a:t>
            </a:r>
          </a:p>
          <a:p>
            <a:pPr lvl="1"/>
            <a:r>
              <a:rPr lang="en-US" sz="2400" dirty="0"/>
              <a:t>Automatic detection and retry of frozen tasks.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617493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jobs run, tasks are assigned to VMs. This means programs are copied from storage to the Batch infrastructure and run in parallel. Task management is provided with reporting, and retry of frozen tasks.</a:t>
            </a:r>
          </a:p>
          <a:p>
            <a:endParaRPr lang="en-US" dirty="0"/>
          </a:p>
          <a:p>
            <a:r>
              <a:rPr lang="en-US" dirty="0"/>
              <a:t>The batch pool can either be in the Batch Service subscription, or in user subscriptions (VMs only). </a:t>
            </a:r>
          </a:p>
          <a:p>
            <a:endParaRPr lang="en-US" dirty="0"/>
          </a:p>
          <a:p>
            <a:r>
              <a:rPr lang="en-US" dirty="0"/>
              <a:t>Demo weather map</a:t>
            </a:r>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4127642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jobs run, tasks are assigned to VMs. This means programs are copied from storage to the Batch infrastructure and run in parallel. Tasks management is provided with reporting, and retry of frozen tasks.</a:t>
            </a:r>
          </a:p>
          <a:p>
            <a:endParaRPr lang="en-US" dirty="0"/>
          </a:p>
          <a:p>
            <a:r>
              <a:rPr lang="en-US" dirty="0"/>
              <a:t>The batch pool can either be in the Batch Service subscription, or in user subscriptions (VMs only). </a:t>
            </a:r>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3111238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extLst>
      <p:ext uri="{BB962C8B-B14F-4D97-AF65-F5344CB8AC3E}">
        <p14:creationId xmlns:p14="http://schemas.microsoft.com/office/powerpoint/2010/main" val="773774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1301521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690568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32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Organizations have large-scale computing needs. These Big Compute workloads include engineering design and analysis, financial risk calculations, image rendering, complex modeling, Monte Carlo simulations, and more.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Azure cloud to efficiently run compute-intensive Linux and Windows workloads, from parallel batch jobs to traditional HPC simulations. Run your HPC and batch workloads on Azure infrastructure, with your choice of compute services, grid managers, Marketplace solutions, and vendor-hosted (SaaS) applications. Azure provides flexible solutions to distribute work and scale to thousands of VMs or cores and then scale down when you need fewer resources.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800" b="1" i="0" u="sng" kern="1200" dirty="0">
                <a:solidFill>
                  <a:schemeClr val="tx1"/>
                </a:solidFill>
                <a:effectLst/>
                <a:latin typeface="+mn-lt"/>
                <a:ea typeface="+mn-ea"/>
                <a:cs typeface="+mn-cs"/>
              </a:rPr>
              <a:t>Solution options</a:t>
            </a:r>
          </a:p>
          <a:p>
            <a:r>
              <a:rPr lang="en-US" sz="1200" b="1" i="0" kern="1200" dirty="0">
                <a:solidFill>
                  <a:schemeClr val="tx1"/>
                </a:solidFill>
                <a:effectLst/>
                <a:latin typeface="+mn-lt"/>
                <a:ea typeface="+mn-ea"/>
                <a:cs typeface="+mn-cs"/>
              </a:rPr>
              <a:t>Do-it-yourself solutions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Set up your own cluster environment in Azure virtual machines or </a:t>
            </a:r>
            <a:r>
              <a:rPr lang="en-US" sz="1200" b="0" i="0" u="none" strike="noStrike" kern="1200" dirty="0">
                <a:solidFill>
                  <a:schemeClr val="tx1"/>
                </a:solidFill>
                <a:effectLst/>
                <a:latin typeface="+mn-lt"/>
                <a:ea typeface="+mn-ea"/>
                <a:cs typeface="+mn-cs"/>
                <a:hlinkClick r:id="rId3"/>
              </a:rPr>
              <a:t>virtual machine scale sets</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Lift and shift an on-premises cluster, or deploy a new cluster in Azure for additional capacity.</a:t>
            </a:r>
          </a:p>
          <a:p>
            <a:pPr lvl="1"/>
            <a:r>
              <a:rPr lang="en-US" sz="1200" b="0" i="0" kern="1200" dirty="0">
                <a:solidFill>
                  <a:schemeClr val="tx1"/>
                </a:solidFill>
                <a:effectLst/>
                <a:latin typeface="+mn-lt"/>
                <a:ea typeface="+mn-ea"/>
                <a:cs typeface="+mn-cs"/>
              </a:rPr>
              <a:t>Use Azure Resource Manager templates to deploy leading </a:t>
            </a:r>
            <a:r>
              <a:rPr lang="en-US" sz="1200" b="0" i="0" u="none" strike="noStrike" kern="1200" dirty="0">
                <a:solidFill>
                  <a:schemeClr val="tx1"/>
                </a:solidFill>
                <a:effectLst/>
                <a:latin typeface="+mn-lt"/>
                <a:ea typeface="+mn-ea"/>
                <a:cs typeface="+mn-cs"/>
                <a:hlinkClick r:id="rId4"/>
              </a:rPr>
              <a:t>workload managers</a:t>
            </a:r>
            <a:r>
              <a:rPr lang="en-US" sz="1200" b="0" i="0" kern="1200" dirty="0">
                <a:solidFill>
                  <a:schemeClr val="tx1"/>
                </a:solidFill>
                <a:effectLst/>
                <a:latin typeface="+mn-lt"/>
                <a:ea typeface="+mn-ea"/>
                <a:cs typeface="+mn-cs"/>
              </a:rPr>
              <a:t>, infrastructure, and </a:t>
            </a:r>
            <a:r>
              <a:rPr lang="en-US" sz="1200" b="0" i="0" u="none" strike="noStrike" kern="1200" dirty="0">
                <a:solidFill>
                  <a:schemeClr val="tx1"/>
                </a:solidFill>
                <a:effectLst/>
                <a:latin typeface="+mn-lt"/>
                <a:ea typeface="+mn-ea"/>
                <a:cs typeface="+mn-cs"/>
                <a:hlinkClick r:id="rId5"/>
              </a:rPr>
              <a:t>applications</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Choose </a:t>
            </a:r>
            <a:r>
              <a:rPr lang="en-US" sz="1200" b="0" i="0" u="none" strike="noStrike" kern="1200" dirty="0">
                <a:solidFill>
                  <a:schemeClr val="tx1"/>
                </a:solidFill>
                <a:effectLst/>
                <a:latin typeface="+mn-lt"/>
                <a:ea typeface="+mn-ea"/>
                <a:cs typeface="+mn-cs"/>
                <a:hlinkClick r:id="rId6"/>
              </a:rPr>
              <a:t>HPC and GPU VM sizes</a:t>
            </a:r>
            <a:r>
              <a:rPr lang="en-US" sz="1200" b="0" i="0" kern="1200" dirty="0">
                <a:solidFill>
                  <a:schemeClr val="tx1"/>
                </a:solidFill>
                <a:effectLst/>
                <a:latin typeface="+mn-lt"/>
                <a:ea typeface="+mn-ea"/>
                <a:cs typeface="+mn-cs"/>
              </a:rPr>
              <a:t> that include specialized hardware and network connections for MPI or GPU workloads.</a:t>
            </a:r>
          </a:p>
          <a:p>
            <a:pPr lvl="1"/>
            <a:r>
              <a:rPr lang="en-US" sz="1200" b="0" i="0" kern="1200" dirty="0">
                <a:solidFill>
                  <a:schemeClr val="tx1"/>
                </a:solidFill>
                <a:effectLst/>
                <a:latin typeface="+mn-lt"/>
                <a:ea typeface="+mn-ea"/>
                <a:cs typeface="+mn-cs"/>
              </a:rPr>
              <a:t>Add </a:t>
            </a:r>
            <a:r>
              <a:rPr lang="en-US" sz="1200" b="0" i="0" u="none" strike="noStrike" kern="1200" dirty="0">
                <a:solidFill>
                  <a:schemeClr val="tx1"/>
                </a:solidFill>
                <a:effectLst/>
                <a:latin typeface="+mn-lt"/>
                <a:ea typeface="+mn-ea"/>
                <a:cs typeface="+mn-cs"/>
                <a:hlinkClick r:id="rId7"/>
              </a:rPr>
              <a:t>high performance storage</a:t>
            </a:r>
            <a:r>
              <a:rPr lang="en-US" sz="1200" b="0" i="0" kern="1200" dirty="0">
                <a:solidFill>
                  <a:schemeClr val="tx1"/>
                </a:solidFill>
                <a:effectLst/>
                <a:latin typeface="+mn-lt"/>
                <a:ea typeface="+mn-ea"/>
                <a:cs typeface="+mn-cs"/>
              </a:rPr>
              <a:t> for I/O-intensive workloads.</a:t>
            </a:r>
          </a:p>
          <a:p>
            <a:r>
              <a:rPr lang="en-US" sz="1200" b="1" i="0" kern="1200" dirty="0">
                <a:solidFill>
                  <a:schemeClr val="tx1"/>
                </a:solidFill>
                <a:effectLst/>
                <a:latin typeface="+mn-lt"/>
                <a:ea typeface="+mn-ea"/>
                <a:cs typeface="+mn-cs"/>
              </a:rPr>
              <a:t>Hybrid solutions</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Extend your on-premises solution to offload ("burst") peak workloads to Azure infrastructure</a:t>
            </a:r>
          </a:p>
          <a:p>
            <a:pPr lvl="1"/>
            <a:r>
              <a:rPr lang="en-US" sz="1200" b="0" i="0" kern="1200" dirty="0">
                <a:solidFill>
                  <a:schemeClr val="tx1"/>
                </a:solidFill>
                <a:effectLst/>
                <a:latin typeface="+mn-lt"/>
                <a:ea typeface="+mn-ea"/>
                <a:cs typeface="+mn-cs"/>
              </a:rPr>
              <a:t>Use cloud compute on-demand with your existing </a:t>
            </a:r>
            <a:r>
              <a:rPr lang="en-US" sz="1200" b="0" i="0" u="none" strike="noStrike" kern="1200" dirty="0">
                <a:solidFill>
                  <a:schemeClr val="tx1"/>
                </a:solidFill>
                <a:effectLst/>
                <a:latin typeface="+mn-lt"/>
                <a:ea typeface="+mn-ea"/>
                <a:cs typeface="+mn-cs"/>
                <a:hlinkClick r:id="rId8"/>
              </a:rPr>
              <a:t>workload manager</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Take advantage of </a:t>
            </a:r>
            <a:r>
              <a:rPr lang="en-US" sz="1200" b="0" i="0" u="none" strike="noStrike" kern="1200" dirty="0">
                <a:solidFill>
                  <a:schemeClr val="tx1"/>
                </a:solidFill>
                <a:effectLst/>
                <a:latin typeface="+mn-lt"/>
                <a:ea typeface="+mn-ea"/>
                <a:cs typeface="+mn-cs"/>
                <a:hlinkClick r:id="rId6"/>
              </a:rPr>
              <a:t>HPC and GPU VM sizes</a:t>
            </a:r>
            <a:r>
              <a:rPr lang="en-US" sz="1200" b="0" i="0" kern="1200" dirty="0">
                <a:solidFill>
                  <a:schemeClr val="tx1"/>
                </a:solidFill>
                <a:effectLst/>
                <a:latin typeface="+mn-lt"/>
                <a:ea typeface="+mn-ea"/>
                <a:cs typeface="+mn-cs"/>
              </a:rPr>
              <a:t> for MPI or GPU workloads.</a:t>
            </a:r>
          </a:p>
          <a:p>
            <a:r>
              <a:rPr lang="en-US" sz="1200" b="1" i="0" kern="1200" dirty="0">
                <a:solidFill>
                  <a:schemeClr val="tx1"/>
                </a:solidFill>
                <a:effectLst/>
                <a:latin typeface="+mn-lt"/>
                <a:ea typeface="+mn-ea"/>
                <a:cs typeface="+mn-cs"/>
              </a:rPr>
              <a:t>Big Compute solutions as a service (Marketplace)</a:t>
            </a:r>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Develop custom Big Compute solutions and workflows using </a:t>
            </a:r>
            <a:r>
              <a:rPr lang="en-US" sz="1200" b="0" i="0" u="none" strike="noStrike" kern="1200" dirty="0">
                <a:solidFill>
                  <a:schemeClr val="tx1"/>
                </a:solidFill>
                <a:effectLst/>
                <a:latin typeface="+mn-lt"/>
                <a:ea typeface="+mn-ea"/>
                <a:cs typeface="+mn-cs"/>
                <a:hlinkClick r:id="rId9"/>
              </a:rPr>
              <a:t>Azure Batch</a:t>
            </a:r>
            <a:r>
              <a:rPr lang="en-US" sz="1200" b="0" i="0" kern="1200" dirty="0">
                <a:solidFill>
                  <a:schemeClr val="tx1"/>
                </a:solidFill>
                <a:effectLst/>
                <a:latin typeface="+mn-lt"/>
                <a:ea typeface="+mn-ea"/>
                <a:cs typeface="+mn-cs"/>
              </a:rPr>
              <a:t> and related </a:t>
            </a:r>
            <a:r>
              <a:rPr lang="en-US" sz="1200" b="0" i="0" u="none" strike="noStrike" kern="1200" dirty="0">
                <a:solidFill>
                  <a:schemeClr val="tx1"/>
                </a:solidFill>
                <a:effectLst/>
                <a:latin typeface="+mn-lt"/>
                <a:ea typeface="+mn-ea"/>
                <a:cs typeface="+mn-cs"/>
                <a:hlinkClick r:id="rId10"/>
              </a:rPr>
              <a:t>Azure services</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Run Azure-enabled engineering and simulation solutions from vendors including </a:t>
            </a:r>
            <a:r>
              <a:rPr lang="en-US" sz="1200" b="0" i="0" u="none" strike="noStrike" kern="1200" dirty="0">
                <a:solidFill>
                  <a:schemeClr val="tx1"/>
                </a:solidFill>
                <a:effectLst/>
                <a:latin typeface="+mn-lt"/>
                <a:ea typeface="+mn-ea"/>
                <a:cs typeface="+mn-cs"/>
                <a:hlinkClick r:id="rId11"/>
              </a:rPr>
              <a:t>Altair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2"/>
              </a:rPr>
              <a:t>Rescale</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3"/>
              </a:rPr>
              <a:t>Cycle Computing</a:t>
            </a:r>
            <a:r>
              <a:rPr lang="en-US" sz="1200" b="0" i="0" kern="1200" dirty="0">
                <a:solidFill>
                  <a:schemeClr val="tx1"/>
                </a:solidFill>
                <a:effectLst/>
                <a:latin typeface="+mn-lt"/>
                <a:ea typeface="+mn-ea"/>
                <a:cs typeface="+mn-cs"/>
              </a:rPr>
              <a:t> (now </a:t>
            </a:r>
            <a:r>
              <a:rPr lang="en-US" sz="1200" b="0" i="0" u="none" strike="noStrike" kern="1200" dirty="0">
                <a:solidFill>
                  <a:schemeClr val="tx1"/>
                </a:solidFill>
                <a:effectLst/>
                <a:latin typeface="+mn-lt"/>
                <a:ea typeface="+mn-ea"/>
                <a:cs typeface="+mn-cs"/>
                <a:hlinkClick r:id="rId14"/>
              </a:rPr>
              <a:t>joined with Microsoft</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1189791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extLst>
      <p:ext uri="{BB962C8B-B14F-4D97-AF65-F5344CB8AC3E}">
        <p14:creationId xmlns:p14="http://schemas.microsoft.com/office/powerpoint/2010/main" val="3819958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accent6"/>
              </a:solidFill>
            </a:endParaRPr>
          </a:p>
        </p:txBody>
      </p:sp>
      <p:sp>
        <p:nvSpPr>
          <p:cNvPr id="4" name="Slide Number Placeholder 3"/>
          <p:cNvSpPr>
            <a:spLocks noGrp="1"/>
          </p:cNvSpPr>
          <p:nvPr>
            <p:ph type="sldNum" sz="quarter" idx="10"/>
          </p:nvPr>
        </p:nvSpPr>
        <p:spPr/>
        <p:txBody>
          <a:bodyPr/>
          <a:lstStyle/>
          <a:p>
            <a:fld id="{4CFD207A-07DF-40AD-A916-9872E089CE7A}" type="slidenum">
              <a:rPr lang="en-US" smtClean="0"/>
              <a:t>42</a:t>
            </a:fld>
            <a:endParaRPr lang="en-US"/>
          </a:p>
        </p:txBody>
      </p:sp>
    </p:spTree>
    <p:extLst>
      <p:ext uri="{BB962C8B-B14F-4D97-AF65-F5344CB8AC3E}">
        <p14:creationId xmlns:p14="http://schemas.microsoft.com/office/powerpoint/2010/main" val="1559034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a:p>
        </p:txBody>
      </p:sp>
    </p:spTree>
    <p:extLst>
      <p:ext uri="{BB962C8B-B14F-4D97-AF65-F5344CB8AC3E}">
        <p14:creationId xmlns:p14="http://schemas.microsoft.com/office/powerpoint/2010/main" val="27815724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Search is a search-as-a-service cloud solution that gives developers APIs and tools for adding a rich search experience over your data in web, mobile, and enterprise applications.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Functionality is exposed through a simple </a:t>
            </a:r>
            <a:r>
              <a:rPr lang="en-US" sz="1200" b="0" i="0" u="none" strike="noStrike" kern="1200" dirty="0">
                <a:solidFill>
                  <a:schemeClr val="tx1"/>
                </a:solidFill>
                <a:effectLst/>
                <a:latin typeface="+mn-lt"/>
                <a:ea typeface="+mn-ea"/>
                <a:cs typeface="+mn-cs"/>
                <a:hlinkClick r:id="rId3"/>
              </a:rPr>
              <a:t>REST API</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a:rPr>
              <a:t>.NET SDK</a:t>
            </a:r>
            <a:r>
              <a:rPr lang="en-US" sz="1200" b="0" i="0" kern="1200" dirty="0">
                <a:solidFill>
                  <a:schemeClr val="tx1"/>
                </a:solidFill>
                <a:effectLst/>
                <a:latin typeface="+mn-lt"/>
                <a:ea typeface="+mn-ea"/>
                <a:cs typeface="+mn-cs"/>
              </a:rPr>
              <a:t> that masks the inherent complexity of search technology. In addition to APIs, the Azure portal provides administration and prototyping support.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106A31-8E5F-4D33-A542-702225EC1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196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hlinkClick r:id="rId3"/>
              </a:rPr>
              <a:t>Full text search</a:t>
            </a:r>
            <a:r>
              <a:rPr lang="en-US" sz="1200" b="0" i="0" kern="1200" dirty="0">
                <a:solidFill>
                  <a:schemeClr val="tx1"/>
                </a:solidFill>
                <a:effectLst/>
                <a:latin typeface="+mn-lt"/>
                <a:ea typeface="+mn-ea"/>
                <a:cs typeface="+mn-cs"/>
              </a:rPr>
              <a:t> is a primary use case for most search-based apps. Queries can be formulated using a supported syntax: </a:t>
            </a:r>
            <a:br>
              <a:rPr lang="en-US" dirty="0"/>
            </a:br>
            <a:br>
              <a:rPr lang="en-US" dirty="0"/>
            </a:br>
            <a:r>
              <a:rPr lang="en-US" sz="1200" b="1" i="0" u="none" strike="noStrike" kern="1200" dirty="0">
                <a:solidFill>
                  <a:schemeClr val="tx1"/>
                </a:solidFill>
                <a:effectLst/>
                <a:latin typeface="+mn-lt"/>
                <a:ea typeface="+mn-ea"/>
                <a:cs typeface="+mn-cs"/>
                <a:hlinkClick r:id="rId4"/>
              </a:rPr>
              <a:t>Simple query syntax</a:t>
            </a:r>
            <a:r>
              <a:rPr lang="en-US" sz="1200" b="0" i="0" kern="1200" dirty="0">
                <a:solidFill>
                  <a:schemeClr val="tx1"/>
                </a:solidFill>
                <a:effectLst/>
                <a:latin typeface="+mn-lt"/>
                <a:ea typeface="+mn-ea"/>
                <a:cs typeface="+mn-cs"/>
              </a:rPr>
              <a:t>, which offers logical operators, phrase search operators, suffix operators, precedence operators.</a:t>
            </a:r>
            <a:br>
              <a:rPr lang="en-US" dirty="0"/>
            </a:br>
            <a:br>
              <a:rPr lang="en-US" dirty="0"/>
            </a:br>
            <a:r>
              <a:rPr lang="en-US" sz="1200" b="1" i="0" u="none" strike="noStrike" kern="1200" dirty="0">
                <a:solidFill>
                  <a:schemeClr val="tx1"/>
                </a:solidFill>
                <a:effectLst/>
                <a:latin typeface="+mn-lt"/>
                <a:ea typeface="+mn-ea"/>
                <a:cs typeface="+mn-cs"/>
                <a:hlinkClick r:id="rId5"/>
              </a:rPr>
              <a:t>Lucene query syntax</a:t>
            </a:r>
            <a:r>
              <a:rPr lang="en-US" sz="1200" b="0" i="0" kern="1200" dirty="0">
                <a:solidFill>
                  <a:schemeClr val="tx1"/>
                </a:solidFill>
                <a:effectLst/>
                <a:latin typeface="+mn-lt"/>
                <a:ea typeface="+mn-ea"/>
                <a:cs typeface="+mn-cs"/>
              </a:rPr>
              <a:t> offers all of simple query support, plus fuzzy search, proximity search, </a:t>
            </a:r>
            <a:r>
              <a:rPr lang="en-US" sz="1200" b="1" i="0" kern="1200" dirty="0">
                <a:solidFill>
                  <a:schemeClr val="tx1"/>
                </a:solidFill>
                <a:effectLst/>
                <a:latin typeface="+mn-lt"/>
                <a:ea typeface="+mn-ea"/>
                <a:cs typeface="+mn-cs"/>
              </a:rPr>
              <a:t>term boosting</a:t>
            </a:r>
            <a:r>
              <a:rPr lang="en-US" sz="1200" b="0" i="0" kern="1200" dirty="0">
                <a:solidFill>
                  <a:schemeClr val="tx1"/>
                </a:solidFill>
                <a:effectLst/>
                <a:latin typeface="+mn-lt"/>
                <a:ea typeface="+mn-ea"/>
                <a:cs typeface="+mn-cs"/>
              </a:rPr>
              <a:t>, and regular expressions.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9CC0-0852-4B1E-ACEC-5177FEE68D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666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Remember that if you protect your web apps with geo-</a:t>
            </a:r>
            <a:r>
              <a:rPr lang="en-US" dirty="0" err="1"/>
              <a:t>loadbalancing</a:t>
            </a:r>
            <a:r>
              <a:rPr lang="en-US" dirty="0"/>
              <a:t>, you should also protect your Search service.  The website could be up, but the search service could be down!</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87175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Media Services is an extensible cloud-based platform that enables developers to build scalable media management and delivery applications. Media Services is based on REST APIs that enable you to securely upload, store, encode, and package video or audio content for both on-demand and live streaming delivery to various clients (for example, TV, PC, and mobile devices).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build end-to-end workflows using entirely Media Services. You can also choose to use third-party components for some parts of your workflow. For example, encode using a third-party encoder. Then, upload, protect, package, deliver using Media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choose to stream your content live or deliver content on-demand.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53FF0-7B1B-416C-B787-13C708769B0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412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043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is an example of Protecting content in storage and delivering streaming media in the clear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Upload a high-quality media file into an asset. It is recommended to apply storage encryption option to your asset in order to protect your content during upload and while at rest in storage.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Encode to a set of adaptive bitrate MP4 files. It is recommended to apply storage encryption option to the output asset in order to protect your content at rest.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Configure asset delivery policy (used by dynamic packaging). If your asset is storage encrypted, you </a:t>
            </a:r>
            <a:r>
              <a:rPr lang="en-US" sz="1200" b="1" i="0" kern="1200" dirty="0">
                <a:solidFill>
                  <a:schemeClr val="tx1"/>
                </a:solidFill>
                <a:effectLst/>
                <a:latin typeface="+mn-lt"/>
                <a:ea typeface="+mn-ea"/>
                <a:cs typeface="+mn-cs"/>
              </a:rPr>
              <a:t>must</a:t>
            </a:r>
            <a:r>
              <a:rPr lang="en-US" sz="1200" b="0" i="0" kern="1200" dirty="0">
                <a:solidFill>
                  <a:schemeClr val="tx1"/>
                </a:solidFill>
                <a:effectLst/>
                <a:latin typeface="+mn-lt"/>
                <a:ea typeface="+mn-ea"/>
                <a:cs typeface="+mn-cs"/>
              </a:rPr>
              <a:t> configure asset delivery policy.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Publish the asset by creating an OnDemand locator.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Stream published content.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51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Advanced Message Queueing Protocol (AMQP)</a:t>
            </a:r>
          </a:p>
          <a:p>
            <a:r>
              <a:rPr lang="en-US" dirty="0"/>
              <a:t>https://docs.microsoft.com/en-us/azure/service-bus-messaging/service-bus-</a:t>
            </a:r>
            <a:r>
              <a:rPr lang="en-US" b="1" dirty="0"/>
              <a:t>amqp</a:t>
            </a:r>
            <a:r>
              <a:rPr lang="en-US" dirty="0"/>
              <a:t>-overview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Service Bus is a third party communication mechanism. This is similar to a postal service in the physical world. Postal services make it very easy to send different kinds of letters and packages with a variety of delivery guarantees, anywhere in the world.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 to the postal service delivering letters, Service Bus is flexible information delivery from both the sender and the recipient. The messaging service ensures that the information is delivered even if the two parties are never both online at the same time, or if they aren't available at the exact same time. In this way, messaging is similar to sending a letter, while non-brokered communication is similar to placing a phone call.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Service Bus supports two distinct messaging patterns: </a:t>
            </a:r>
            <a:r>
              <a:rPr lang="en-US" sz="1200" b="0" i="1" kern="1200" dirty="0">
                <a:solidFill>
                  <a:schemeClr val="tx1"/>
                </a:solidFill>
                <a:effectLst/>
                <a:latin typeface="+mn-lt"/>
                <a:ea typeface="+mn-ea"/>
                <a:cs typeface="+mn-cs"/>
              </a:rPr>
              <a:t>Azure Relay</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Service Bus Messaging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Azure Relay</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WCF Relay</a:t>
            </a:r>
            <a:r>
              <a:rPr lang="en-US" sz="1200" b="0" i="0" kern="1200" dirty="0">
                <a:solidFill>
                  <a:schemeClr val="tx1"/>
                </a:solidFill>
                <a:effectLst/>
                <a:latin typeface="+mn-lt"/>
                <a:ea typeface="+mn-ea"/>
                <a:cs typeface="+mn-cs"/>
              </a:rPr>
              <a:t> component of Azure Relay is a centralized (but highly load-balanced) service that supports a variety of different transport protocols and Web services standards. This includes SOAP, and REST. The </a:t>
            </a:r>
            <a:r>
              <a:rPr lang="en-US" sz="1200" b="0" i="0" u="none" strike="noStrike" kern="1200" dirty="0">
                <a:solidFill>
                  <a:schemeClr val="tx1"/>
                </a:solidFill>
                <a:effectLst/>
                <a:latin typeface="+mn-lt"/>
                <a:ea typeface="+mn-ea"/>
                <a:cs typeface="+mn-cs"/>
                <a:hlinkClick r:id="rId4"/>
              </a:rPr>
              <a:t>relay service</a:t>
            </a:r>
            <a:r>
              <a:rPr lang="en-US" sz="1200" b="0" i="0" kern="1200" dirty="0">
                <a:solidFill>
                  <a:schemeClr val="tx1"/>
                </a:solidFill>
                <a:effectLst/>
                <a:latin typeface="+mn-lt"/>
                <a:ea typeface="+mn-ea"/>
                <a:cs typeface="+mn-cs"/>
              </a:rPr>
              <a:t> provides a variety of different relay connectivity options and can help negotiate direct peer-to-peer connections when it is possible. </a:t>
            </a:r>
          </a:p>
          <a:p>
            <a:endParaRPr lang="en-US" dirty="0"/>
          </a:p>
          <a:p>
            <a:r>
              <a:rPr lang="en-US" sz="1200" b="1" i="0" kern="1200" dirty="0">
                <a:solidFill>
                  <a:schemeClr val="tx1"/>
                </a:solidFill>
                <a:effectLst/>
                <a:latin typeface="+mn-lt"/>
                <a:ea typeface="+mn-ea"/>
                <a:cs typeface="+mn-cs"/>
              </a:rPr>
              <a:t>Brokered messaging</a:t>
            </a:r>
          </a:p>
          <a:p>
            <a:r>
              <a:rPr lang="en-US" sz="1200" b="0" i="0" kern="1200" dirty="0">
                <a:solidFill>
                  <a:schemeClr val="tx1"/>
                </a:solidFill>
                <a:effectLst/>
                <a:latin typeface="+mn-lt"/>
                <a:ea typeface="+mn-ea"/>
                <a:cs typeface="+mn-cs"/>
              </a:rPr>
              <a:t>In contrast to the relay scheme, Service Bus messaging with </a:t>
            </a:r>
            <a:r>
              <a:rPr lang="en-US" sz="1200" b="0" i="0" u="none" strike="noStrike" kern="1200" dirty="0">
                <a:solidFill>
                  <a:schemeClr val="tx1"/>
                </a:solidFill>
                <a:effectLst/>
                <a:latin typeface="+mn-lt"/>
                <a:ea typeface="+mn-ea"/>
                <a:cs typeface="+mn-cs"/>
                <a:hlinkClick r:id="rId5"/>
              </a:rPr>
              <a:t>queues, topics, and subscriptions</a:t>
            </a:r>
            <a:r>
              <a:rPr lang="en-US" sz="1200" b="0" i="0" kern="1200" dirty="0">
                <a:solidFill>
                  <a:schemeClr val="tx1"/>
                </a:solidFill>
                <a:effectLst/>
                <a:latin typeface="+mn-lt"/>
                <a:ea typeface="+mn-ea"/>
                <a:cs typeface="+mn-cs"/>
              </a:rPr>
              <a:t> can be thought of as asynchronous, or "temporally decoupled." Senders and Receivers do not have to be online at the same time. The messaging infrastructure reliably stores messages in a "broker" (for example, a queue) until the consuming party is ready to receive them. This enables the components of the distributed application to be disconnected, either voluntarily; for example, for maintenance, or due to a component crash, without affecting the entire system. Furthermore, the receiving application may only have to come online during certain times of the day, such as an inventory management system that only is required to run at the end of the business day.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Service Bus is a multi-tenant cloud service, which means that the service is shared by multiple users. Each user, such as an application developer, creates a </a:t>
            </a:r>
            <a:r>
              <a:rPr lang="en-US" sz="1200" b="1" i="1" kern="1200" dirty="0">
                <a:solidFill>
                  <a:schemeClr val="tx1"/>
                </a:solidFill>
                <a:effectLst/>
                <a:latin typeface="+mn-lt"/>
                <a:ea typeface="+mn-ea"/>
                <a:cs typeface="+mn-cs"/>
              </a:rPr>
              <a:t>namespace</a:t>
            </a:r>
            <a:r>
              <a:rPr lang="en-US" sz="1200" b="0" i="0" kern="1200" dirty="0">
                <a:solidFill>
                  <a:schemeClr val="tx1"/>
                </a:solidFill>
                <a:effectLst/>
                <a:latin typeface="+mn-lt"/>
                <a:ea typeface="+mn-ea"/>
                <a:cs typeface="+mn-cs"/>
              </a:rPr>
              <a:t>, then defines the communication mechanisms needed within that </a:t>
            </a:r>
            <a:r>
              <a:rPr lang="en-US" sz="1200" b="1" i="0" kern="1200" dirty="0">
                <a:solidFill>
                  <a:schemeClr val="tx1"/>
                </a:solidFill>
                <a:effectLst/>
                <a:latin typeface="+mn-lt"/>
                <a:ea typeface="+mn-ea"/>
                <a:cs typeface="+mn-cs"/>
              </a:rPr>
              <a:t>namespace</a:t>
            </a:r>
            <a:r>
              <a:rPr lang="en-US" sz="1200" b="0" i="0" kern="1200" dirty="0">
                <a:solidFill>
                  <a:schemeClr val="tx1"/>
                </a:solidFill>
                <a:effectLst/>
                <a:latin typeface="+mn-lt"/>
                <a:ea typeface="+mn-ea"/>
                <a:cs typeface="+mn-cs"/>
              </a:rPr>
              <a:t>.</a:t>
            </a:r>
          </a:p>
          <a:p>
            <a:endParaRPr lang="en-US" dirty="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875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https://docs.microsoft.com/en-us/azure/stream-analytics/stream-analytics-introduction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a:t>
            </a:r>
            <a:r>
              <a:rPr lang="en-US" sz="1200" b="1" i="0" kern="1200" dirty="0">
                <a:solidFill>
                  <a:schemeClr val="tx1"/>
                </a:solidFill>
                <a:effectLst/>
                <a:latin typeface="+mn-lt"/>
                <a:ea typeface="+mn-ea"/>
                <a:cs typeface="+mn-cs"/>
              </a:rPr>
              <a:t>Stream Analytics </a:t>
            </a:r>
            <a:r>
              <a:rPr lang="en-US" sz="1200" b="0" i="0" kern="1200" dirty="0">
                <a:solidFill>
                  <a:schemeClr val="tx1"/>
                </a:solidFill>
                <a:effectLst/>
                <a:latin typeface="+mn-lt"/>
                <a:ea typeface="+mn-ea"/>
                <a:cs typeface="+mn-cs"/>
              </a:rPr>
              <a:t>to examine high volumes of data streaming from devices or processes, extract information from that data stream, identify patterns, trends, and relationships. Use those patterns to trigger other processes or actions, like alerts, automation workflows, feed information to a reporting tool, or store it for later investigation.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 examples: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Stock-trading analysis and alerts.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Fraud detection, data, and identify protections.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Embedded sensor and actuator analysis.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Web clickstream analytics.</a:t>
            </a:r>
          </a:p>
          <a:p>
            <a:endParaRPr lang="en-US" dirty="0"/>
          </a:p>
          <a:p>
            <a:endParaRPr lang="en-US" dirty="0"/>
          </a:p>
          <a:p>
            <a:r>
              <a:rPr lang="en-US" dirty="0"/>
              <a:t>https://docs.microsoft.com/en-us/azure/machine-learning/preview/overview-what-is-azure-ml</a:t>
            </a:r>
          </a:p>
          <a:p>
            <a:endParaRPr lang="en-US" dirty="0"/>
          </a:p>
          <a:p>
            <a:r>
              <a:rPr lang="en-US" sz="1200" b="1" i="0" kern="1200" dirty="0">
                <a:solidFill>
                  <a:schemeClr val="tx1"/>
                </a:solidFill>
                <a:effectLst/>
                <a:latin typeface="+mn-lt"/>
                <a:ea typeface="+mn-ea"/>
                <a:cs typeface="+mn-cs"/>
              </a:rPr>
              <a:t>Machine Learning </a:t>
            </a:r>
            <a:r>
              <a:rPr lang="en-US" sz="1200" b="0" i="0" kern="1200" dirty="0">
                <a:solidFill>
                  <a:schemeClr val="tx1"/>
                </a:solidFill>
                <a:effectLst/>
                <a:latin typeface="+mn-lt"/>
                <a:ea typeface="+mn-ea"/>
                <a:cs typeface="+mn-cs"/>
              </a:rPr>
              <a:t>is an integrated, end-to-end data science and advanced analytics solution. It enables data scientists to prepare data, develop experiments, and deploy models at cloud scale.</a:t>
            </a:r>
          </a:p>
          <a:p>
            <a:r>
              <a:rPr lang="en-US" sz="1200" b="0" i="0" kern="1200" dirty="0">
                <a:solidFill>
                  <a:schemeClr val="tx1"/>
                </a:solidFill>
                <a:effectLst/>
                <a:latin typeface="+mn-lt"/>
                <a:ea typeface="+mn-ea"/>
                <a:cs typeface="+mn-cs"/>
              </a:rPr>
              <a:t>The main components of Azure Machine Learning are:</a:t>
            </a:r>
          </a:p>
          <a:p>
            <a:r>
              <a:rPr lang="en-US" sz="1200" b="0" i="0" kern="1200" dirty="0">
                <a:solidFill>
                  <a:schemeClr val="tx1"/>
                </a:solidFill>
                <a:effectLst/>
                <a:latin typeface="+mn-lt"/>
                <a:ea typeface="+mn-ea"/>
                <a:cs typeface="+mn-cs"/>
              </a:rPr>
              <a:t>Azure Machine Learning Workbench</a:t>
            </a:r>
          </a:p>
          <a:p>
            <a:r>
              <a:rPr lang="en-US" sz="1200" b="0" i="0" kern="1200" dirty="0">
                <a:solidFill>
                  <a:schemeClr val="tx1"/>
                </a:solidFill>
                <a:effectLst/>
                <a:latin typeface="+mn-lt"/>
                <a:ea typeface="+mn-ea"/>
                <a:cs typeface="+mn-cs"/>
              </a:rPr>
              <a:t>Azure Machine Learning Experimentation Service</a:t>
            </a:r>
          </a:p>
          <a:p>
            <a:r>
              <a:rPr lang="en-US" sz="1200" b="0" i="0" kern="1200" dirty="0">
                <a:solidFill>
                  <a:schemeClr val="tx1"/>
                </a:solidFill>
                <a:effectLst/>
                <a:latin typeface="+mn-lt"/>
                <a:ea typeface="+mn-ea"/>
                <a:cs typeface="+mn-cs"/>
              </a:rPr>
              <a:t>Azure Machine Learning Model Management Service</a:t>
            </a:r>
          </a:p>
          <a:p>
            <a:r>
              <a:rPr lang="en-US" sz="1200" b="0" i="0" kern="1200" dirty="0">
                <a:solidFill>
                  <a:schemeClr val="tx1"/>
                </a:solidFill>
                <a:effectLst/>
                <a:latin typeface="+mn-lt"/>
                <a:ea typeface="+mn-ea"/>
                <a:cs typeface="+mn-cs"/>
              </a:rPr>
              <a:t>Microsoft Machine Learning Libraries for Apache Spark (</a:t>
            </a:r>
            <a:r>
              <a:rPr lang="en-US" sz="1200" b="0" i="0" kern="1200" dirty="0" err="1">
                <a:solidFill>
                  <a:schemeClr val="tx1"/>
                </a:solidFill>
                <a:effectLst/>
                <a:latin typeface="+mn-lt"/>
                <a:ea typeface="+mn-ea"/>
                <a:cs typeface="+mn-cs"/>
              </a:rPr>
              <a:t>MMLSpark</a:t>
            </a:r>
            <a:r>
              <a:rPr lang="en-US" sz="1200" b="0" i="0" kern="1200" dirty="0">
                <a:solidFill>
                  <a:schemeClr val="tx1"/>
                </a:solidFill>
                <a:effectLst/>
                <a:latin typeface="+mn-lt"/>
                <a:ea typeface="+mn-ea"/>
                <a:cs typeface="+mn-cs"/>
              </a:rPr>
              <a:t> Library)</a:t>
            </a:r>
          </a:p>
          <a:p>
            <a:r>
              <a:rPr lang="en-US" sz="1200" b="0" i="0" kern="1200" dirty="0">
                <a:solidFill>
                  <a:schemeClr val="tx1"/>
                </a:solidFill>
                <a:effectLst/>
                <a:latin typeface="+mn-lt"/>
                <a:ea typeface="+mn-ea"/>
                <a:cs typeface="+mn-cs"/>
              </a:rPr>
              <a:t>Visual Studio Code Tools for AI</a:t>
            </a:r>
          </a:p>
          <a:p>
            <a:r>
              <a:rPr lang="en-US" sz="1200" b="0" i="0" kern="1200" dirty="0">
                <a:solidFill>
                  <a:schemeClr val="tx1"/>
                </a:solidFill>
                <a:effectLst/>
                <a:latin typeface="+mn-lt"/>
                <a:ea typeface="+mn-ea"/>
                <a:cs typeface="+mn-cs"/>
              </a:rPr>
              <a:t>Together, the Machine Learning applications and services help significantly accelerate your data science project development and deployment.</a:t>
            </a:r>
          </a:p>
          <a:p>
            <a:endParaRPr lang="en-US" dirty="0"/>
          </a:p>
          <a:p>
            <a:r>
              <a:rPr lang="en-US" sz="1200" b="0" i="0" kern="1200" dirty="0">
                <a:solidFill>
                  <a:schemeClr val="tx1"/>
                </a:solidFill>
                <a:effectLst/>
                <a:latin typeface="+mn-lt"/>
                <a:ea typeface="+mn-ea"/>
                <a:cs typeface="+mn-cs"/>
              </a:rPr>
              <a:t>What are the machine learning options from Microsoft?</a:t>
            </a:r>
          </a:p>
          <a:p>
            <a:r>
              <a:rPr lang="en-US" sz="1200" b="0" i="0" kern="1200" dirty="0">
                <a:solidFill>
                  <a:schemeClr val="tx1"/>
                </a:solidFill>
                <a:effectLst/>
                <a:latin typeface="+mn-lt"/>
                <a:ea typeface="+mn-ea"/>
                <a:cs typeface="+mn-cs"/>
              </a:rPr>
              <a:t>Besides Azure Machine Learning, there are a wide variety of options in Azure to build, deploy, and manage machine learning models.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Microsoft Machine Learning Services in SQL Server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Microsoft Machine Learning Server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Data Science Virtual Machine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Spark </a:t>
            </a:r>
            <a:r>
              <a:rPr lang="en-US" sz="1200" b="0" i="0" kern="1200" dirty="0" err="1">
                <a:solidFill>
                  <a:schemeClr val="tx1"/>
                </a:solidFill>
                <a:effectLst/>
                <a:latin typeface="+mn-lt"/>
                <a:ea typeface="+mn-ea"/>
                <a:cs typeface="+mn-cs"/>
              </a:rPr>
              <a:t>MLLib</a:t>
            </a:r>
            <a:r>
              <a:rPr lang="en-US" sz="1200" b="0" i="0" kern="1200" dirty="0">
                <a:solidFill>
                  <a:schemeClr val="tx1"/>
                </a:solidFill>
                <a:effectLst/>
                <a:latin typeface="+mn-lt"/>
                <a:ea typeface="+mn-ea"/>
                <a:cs typeface="+mn-cs"/>
              </a:rPr>
              <a:t> in HDInsight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Batch AI Training Service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Microsoft Cognitive Toolkit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Microsoft Cognitive Services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236568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3160494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54</a:t>
            </a:fld>
            <a:endParaRPr lang="en-US"/>
          </a:p>
        </p:txBody>
      </p:sp>
    </p:spTree>
    <p:extLst>
      <p:ext uri="{BB962C8B-B14F-4D97-AF65-F5344CB8AC3E}">
        <p14:creationId xmlns:p14="http://schemas.microsoft.com/office/powerpoint/2010/main" val="2600404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Queues offer </a:t>
            </a:r>
            <a:r>
              <a:rPr lang="en-US" sz="1200" b="0" i="1" kern="1200" dirty="0">
                <a:solidFill>
                  <a:schemeClr val="tx1"/>
                </a:solidFill>
                <a:effectLst/>
                <a:latin typeface="+mn-lt"/>
                <a:ea typeface="+mn-ea"/>
                <a:cs typeface="+mn-cs"/>
              </a:rPr>
              <a:t>First In, First Out</a:t>
            </a:r>
            <a:r>
              <a:rPr lang="en-US" sz="1200" b="0" i="0" kern="1200" dirty="0">
                <a:solidFill>
                  <a:schemeClr val="tx1"/>
                </a:solidFill>
                <a:effectLst/>
                <a:latin typeface="+mn-lt"/>
                <a:ea typeface="+mn-ea"/>
                <a:cs typeface="+mn-cs"/>
              </a:rPr>
              <a:t> (FIFO) message delivery to one or more competing consumers. That is, messages are typically expected to be received and processed by the receivers in the order in which they were added to the queue, and each message is received and processed by only one message consumer.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Dead letter queue</a:t>
            </a:r>
            <a:r>
              <a:rPr lang="en-US" sz="1200" b="0" i="0" kern="1200" dirty="0">
                <a:solidFill>
                  <a:schemeClr val="tx1"/>
                </a:solidFill>
                <a:effectLst/>
                <a:latin typeface="+mn-lt"/>
                <a:ea typeface="+mn-ea"/>
                <a:cs typeface="+mn-cs"/>
              </a:rPr>
              <a:t>, which is only supported by Service Bus queues, can be useful for isolating messages that cannot be processed successfully by the receiving application or when messages cannot reach their destination due to an expired time-to-live (TTL) property. The TTL value specifies how long a message remains in the queue. With Service Bus, the message will be moved to a special queue called $</a:t>
            </a:r>
            <a:r>
              <a:rPr lang="en-US" sz="1200" b="0" i="0" kern="1200" dirty="0" err="1">
                <a:solidFill>
                  <a:schemeClr val="tx1"/>
                </a:solidFill>
                <a:effectLst/>
                <a:latin typeface="+mn-lt"/>
                <a:ea typeface="+mn-ea"/>
                <a:cs typeface="+mn-cs"/>
              </a:rPr>
              <a:t>DeadLetterQueue</a:t>
            </a:r>
            <a:r>
              <a:rPr lang="en-US" sz="1200" b="0" i="0" kern="1200" dirty="0">
                <a:solidFill>
                  <a:schemeClr val="tx1"/>
                </a:solidFill>
                <a:effectLst/>
                <a:latin typeface="+mn-lt"/>
                <a:ea typeface="+mn-ea"/>
                <a:cs typeface="+mn-cs"/>
              </a:rPr>
              <a:t> when the TTL period expires.</a:t>
            </a:r>
          </a:p>
          <a:p>
            <a:r>
              <a:rPr lang="en-US" dirty="0"/>
              <a:t>	Handle and resend?</a:t>
            </a:r>
          </a:p>
          <a:p>
            <a:r>
              <a:rPr lang="en-US" dirty="0"/>
              <a:t>	No automatic cleanup – manual deletion</a:t>
            </a:r>
            <a:endParaRPr lang="en-GB" dirty="0"/>
          </a:p>
          <a:p>
            <a:endParaRPr lang="en-US" dirty="0"/>
          </a:p>
          <a:p>
            <a:r>
              <a:rPr lang="en-US" dirty="0"/>
              <a:t>Receivers can request messages in one of two ways: </a:t>
            </a:r>
            <a:r>
              <a:rPr lang="en-US" dirty="0" err="1"/>
              <a:t>ReceiveAndDelete</a:t>
            </a:r>
            <a:r>
              <a:rPr lang="en-US" dirty="0"/>
              <a:t> or </a:t>
            </a:r>
            <a:r>
              <a:rPr lang="en-US" dirty="0" err="1"/>
              <a:t>PeekLock</a:t>
            </a:r>
            <a:r>
              <a:rPr lang="en-US" dirty="0"/>
              <a:t>.</a:t>
            </a:r>
          </a:p>
          <a:p>
            <a:endParaRPr lang="en-US" dirty="0"/>
          </a:p>
          <a:p>
            <a:r>
              <a:rPr lang="en-US" dirty="0"/>
              <a:t>Uses? </a:t>
            </a:r>
            <a:r>
              <a:rPr lang="en-US" dirty="0" err="1"/>
              <a:t>Asynchnronous</a:t>
            </a:r>
            <a:r>
              <a:rPr lang="en-US" dirty="0"/>
              <a:t>. Both aren’t guaranteed to be on 24/7. Load-balanced receivers.</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10/19/2017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Topics</a:t>
            </a:r>
            <a:r>
              <a:rPr lang="en-US" sz="1200" b="0" i="0" kern="1200" dirty="0">
                <a:solidFill>
                  <a:schemeClr val="tx1"/>
                </a:solidFill>
                <a:effectLst/>
                <a:latin typeface="+mn-lt"/>
                <a:ea typeface="+mn-ea"/>
                <a:cs typeface="+mn-cs"/>
              </a:rPr>
              <a:t> provide one-directional communication using </a:t>
            </a:r>
            <a:r>
              <a:rPr lang="en-US" sz="1200" b="0" i="1" kern="1200" dirty="0">
                <a:solidFill>
                  <a:schemeClr val="tx1"/>
                </a:solidFill>
                <a:effectLst/>
                <a:latin typeface="+mn-lt"/>
                <a:ea typeface="+mn-ea"/>
                <a:cs typeface="+mn-cs"/>
              </a:rPr>
              <a:t>subscriptions</a:t>
            </a:r>
            <a:r>
              <a:rPr lang="en-US" sz="1200" b="0" i="0" kern="1200" dirty="0">
                <a:solidFill>
                  <a:schemeClr val="tx1"/>
                </a:solidFill>
                <a:effectLst/>
                <a:latin typeface="+mn-lt"/>
                <a:ea typeface="+mn-ea"/>
                <a:cs typeface="+mn-cs"/>
              </a:rPr>
              <a:t>-a single topic can have multiple subscriptions. Like a queue, a topic acts as a broker, but each subscription can optionally use a filter to receive only messages that match specific criteria.</a:t>
            </a:r>
          </a:p>
          <a:p>
            <a:endParaRPr lang="en-GB" dirty="0"/>
          </a:p>
          <a:p>
            <a:endParaRPr lang="en-GB" dirty="0"/>
          </a:p>
          <a:p>
            <a:r>
              <a:rPr lang="en-GB" b="1" dirty="0"/>
              <a:t>Talk about LexisNexis Interaction Architecture</a:t>
            </a:r>
          </a:p>
          <a:p>
            <a:endParaRPr lang="en-GB" dirty="0"/>
          </a:p>
          <a:p>
            <a:r>
              <a:rPr lang="en-GB" dirty="0"/>
              <a:t>Publish/ Subscribe</a:t>
            </a:r>
          </a:p>
          <a:p>
            <a:r>
              <a:rPr lang="en-GB" dirty="0" err="1"/>
              <a:t>ReceiveAndDelete</a:t>
            </a:r>
            <a:r>
              <a:rPr lang="en-GB" dirty="0"/>
              <a:t> and </a:t>
            </a:r>
            <a:r>
              <a:rPr lang="en-GB" dirty="0" err="1"/>
              <a:t>PeekLock</a:t>
            </a:r>
            <a:endParaRPr lang="en-GB" dirty="0"/>
          </a:p>
          <a:p>
            <a:endParaRPr lang="en-GB" dirty="0"/>
          </a:p>
          <a:p>
            <a:endParaRPr lang="en-GB" dirty="0"/>
          </a:p>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10/19/2017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Relays</a:t>
            </a:r>
            <a:r>
              <a:rPr lang="en-US" sz="1200" b="0" i="0" kern="1200" dirty="0">
                <a:solidFill>
                  <a:schemeClr val="tx1"/>
                </a:solidFill>
                <a:effectLst/>
                <a:latin typeface="+mn-lt"/>
                <a:ea typeface="+mn-ea"/>
                <a:cs typeface="+mn-cs"/>
              </a:rPr>
              <a:t> provide bi-directional communication. Unlike queues and topics, a relay doesn't store in-flight messages; it's not a broker. Instead, it just passes them on to the destination application.</a:t>
            </a:r>
          </a:p>
          <a:p>
            <a:endParaRPr lang="en-GB" dirty="0"/>
          </a:p>
          <a:p>
            <a:r>
              <a:rPr lang="en-GB" dirty="0"/>
              <a:t>Synchronous</a:t>
            </a:r>
          </a:p>
          <a:p>
            <a:endParaRPr lang="en-GB" dirty="0"/>
          </a:p>
          <a:p>
            <a:r>
              <a:rPr lang="en-GB" dirty="0"/>
              <a:t>Two types: Hybrid Connections and WCF Relays</a:t>
            </a:r>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10/19/2017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973052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 With the ability to provide </a:t>
            </a:r>
            <a:r>
              <a:rPr lang="en-US" sz="1200" b="0" i="0" u="none" strike="noStrike" kern="1200" dirty="0">
                <a:solidFill>
                  <a:schemeClr val="tx1"/>
                </a:solidFill>
                <a:effectLst/>
                <a:latin typeface="+mn-lt"/>
                <a:ea typeface="+mn-ea"/>
                <a:cs typeface="+mn-cs"/>
                <a:hlinkClick r:id="rId3"/>
              </a:rPr>
              <a:t>publish-subscribe capabilities</a:t>
            </a:r>
            <a:r>
              <a:rPr lang="en-US" sz="1200" b="0" i="0" kern="1200" dirty="0">
                <a:solidFill>
                  <a:schemeClr val="tx1"/>
                </a:solidFill>
                <a:effectLst/>
                <a:latin typeface="+mn-lt"/>
                <a:ea typeface="+mn-ea"/>
                <a:cs typeface="+mn-cs"/>
              </a:rPr>
              <a:t> with low latency and at massive scale, Event Hubs serves as the "on ramp" for Big Data.</a:t>
            </a:r>
            <a:r>
              <a:rPr lang="en-US" sz="1200" b="0" i="0" u="none" strike="noStrike" kern="1200" dirty="0">
                <a:solidFill>
                  <a:schemeClr val="tx1"/>
                </a:solidFill>
                <a:effectLst/>
                <a:latin typeface="+mn-lt"/>
                <a:ea typeface="+mn-ea"/>
                <a:cs typeface="+mn-cs"/>
              </a:rPr>
              <a:t>1</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10.xml"/><Relationship Id="rId4" Type="http://schemas.openxmlformats.org/officeDocument/2006/relationships/image" Target="../media/image26.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1.xml"/><Relationship Id="rId4" Type="http://schemas.openxmlformats.org/officeDocument/2006/relationships/image" Target="../media/image17.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12.xml"/><Relationship Id="rId4" Type="http://schemas.openxmlformats.org/officeDocument/2006/relationships/tags" Target="../tags/tag3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03573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932626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0448483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04286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42461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7413186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60610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31191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99774123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64574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11336426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174430388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632217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7105436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47976531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73862562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977156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2444558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67840489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0360051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19829240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47672069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57208176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98965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4722458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36313552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794"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2130113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5835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1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000384962"/>
      </p:ext>
    </p:extLst>
  </p:cSld>
  <p:clrMapOvr>
    <a:masterClrMapping/>
  </p:clrMapOvr>
  <p:transition spd="med">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6249862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79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40529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56388373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19954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4602927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560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164500063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1660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407601877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8565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275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7679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626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491892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59051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7788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52925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0863554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76505264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594786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193188258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5" name="Content Placeholder 2">
            <a:extLst>
              <a:ext uri="{FF2B5EF4-FFF2-40B4-BE49-F238E27FC236}">
                <a16:creationId xmlns:a16="http://schemas.microsoft.com/office/drawing/2014/main" id="{6EC94BA0-29BE-4C7C-B881-B6CB9487FC62}"/>
              </a:ext>
            </a:extLst>
          </p:cNvPr>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45419B3-75D0-487A-A82B-DB5C316BA813}"/>
              </a:ext>
            </a:extLst>
          </p:cNvPr>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2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xit" presetSubtype="0" fill="hold" nodeType="click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Lst>
      </p:bldP>
      <p:bldP spid="6" grpId="0">
        <p:tmplLst>
          <p:tmpl>
            <p:tnLst>
              <p:par>
                <p:cTn presetID="14" presetClass="entr" presetSubtype="1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517041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0DD6-4E13-49C4-9A70-D98C161C8D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7A826E-B16E-4C6F-99CE-2E9A071BF7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457BB2-E55F-454D-97E4-364820B7A4D8}"/>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5" name="Footer Placeholder 4">
            <a:extLst>
              <a:ext uri="{FF2B5EF4-FFF2-40B4-BE49-F238E27FC236}">
                <a16:creationId xmlns:a16="http://schemas.microsoft.com/office/drawing/2014/main" id="{4782507C-3967-4419-8F26-13E68DEF7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F91C0-BAFF-4B17-B006-F028B7C589B2}"/>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0344780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52575495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5438503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20374019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828D-B33B-4E15-B858-F3BC5C74F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1E93DD-C325-459D-94A2-5B2ACD9ED4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815F098-5E41-4BFF-842A-0AA0BED981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0A17BF-6A05-4C5B-9950-579B0B89B4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FB8C13-CBFD-4D17-8532-153FAC6166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395BCA-54C0-4D78-9DD1-610F4933E170}"/>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8" name="Footer Placeholder 7">
            <a:extLst>
              <a:ext uri="{FF2B5EF4-FFF2-40B4-BE49-F238E27FC236}">
                <a16:creationId xmlns:a16="http://schemas.microsoft.com/office/drawing/2014/main" id="{4361483C-0511-4283-B879-5863839281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FC59F-5891-4017-A991-2AA425B7806C}"/>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353943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196533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151AFF-1CEB-41B0-866D-D8FD275A6B63}"/>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3" name="Footer Placeholder 2">
            <a:extLst>
              <a:ext uri="{FF2B5EF4-FFF2-40B4-BE49-F238E27FC236}">
                <a16:creationId xmlns:a16="http://schemas.microsoft.com/office/drawing/2014/main" id="{36DC7DE4-847E-49A7-B908-5C90390055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3922C7-12D1-4765-871C-BA3593C19DE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93407888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CD53-ED59-4D21-B680-BAD4B5932A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CE2B8E-9FEA-4616-B71E-534682F37B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57B19D-7AA1-4957-8152-2379EE4C9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EA3AD8-F626-4972-9BFE-628D46C32573}"/>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6" name="Footer Placeholder 5">
            <a:extLst>
              <a:ext uri="{FF2B5EF4-FFF2-40B4-BE49-F238E27FC236}">
                <a16:creationId xmlns:a16="http://schemas.microsoft.com/office/drawing/2014/main" id="{581003AE-B33D-4FBE-898C-8E86C2CEEB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25726-5A1F-484A-8546-B63AFC91132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84582246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D06F-5485-44E7-A87E-40478BB66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808487-B848-4D6A-8130-31A70162AE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43B7C5-DB38-4523-8237-6B1CBAC2B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8AD318-E8F2-4A96-B3D4-2BC67496E785}"/>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6" name="Footer Placeholder 5">
            <a:extLst>
              <a:ext uri="{FF2B5EF4-FFF2-40B4-BE49-F238E27FC236}">
                <a16:creationId xmlns:a16="http://schemas.microsoft.com/office/drawing/2014/main" id="{64E2CA28-8311-4AFD-A9A9-08BF694EF5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82E3F-291C-4858-8EA8-7C6C6F737FF9}"/>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62522035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233E-F21A-4595-B654-93C69F6C09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43C054-A0C1-4E3C-9A2B-0274992B77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99ACFF-2BB4-4E3F-9993-5D73DF76297A}"/>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5" name="Footer Placeholder 4">
            <a:extLst>
              <a:ext uri="{FF2B5EF4-FFF2-40B4-BE49-F238E27FC236}">
                <a16:creationId xmlns:a16="http://schemas.microsoft.com/office/drawing/2014/main" id="{6114CAFB-E186-4994-B0FE-0D160DC68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4BFB5-5E75-4AA5-8420-8C5F18A3635F}"/>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66485772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D8942-18DE-4162-BFC1-A43DC681AD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68544D-679F-4072-BA8D-6C7EAFAF06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B7624-9FCE-47B6-8E56-9FB61B9194CB}"/>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5" name="Footer Placeholder 4">
            <a:extLst>
              <a:ext uri="{FF2B5EF4-FFF2-40B4-BE49-F238E27FC236}">
                <a16:creationId xmlns:a16="http://schemas.microsoft.com/office/drawing/2014/main" id="{375749F6-49EC-4C01-ABE1-175D0C4EC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948C9-0156-4943-9331-F46A977CB79E}"/>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75664388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Content 2">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8032240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bg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tx1"/>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
        <p:nvSpPr>
          <p:cNvPr id="2" name="TextBox 1">
            <a:extLst>
              <a:ext uri="{FF2B5EF4-FFF2-40B4-BE49-F238E27FC236}">
                <a16:creationId xmlns:a16="http://schemas.microsoft.com/office/drawing/2014/main" id="{B62F0D97-12E2-4A1C-8416-C03B1915E39E}"/>
              </a:ext>
            </a:extLst>
          </p:cNvPr>
          <p:cNvSpPr txBox="1"/>
          <p:nvPr userDrawn="1"/>
        </p:nvSpPr>
        <p:spPr>
          <a:xfrm>
            <a:off x="1735667" y="3429000"/>
            <a:ext cx="4360333" cy="1200329"/>
          </a:xfrm>
          <a:prstGeom prst="rect">
            <a:avLst/>
          </a:prstGeom>
          <a:noFill/>
        </p:spPr>
        <p:txBody>
          <a:bodyPr wrap="square" rtlCol="0">
            <a:spAutoFit/>
          </a:bodyPr>
          <a:lstStyle/>
          <a:p>
            <a:r>
              <a:rPr lang="en-US" sz="7200" b="1" dirty="0"/>
              <a:t>Microsoft</a:t>
            </a:r>
          </a:p>
        </p:txBody>
      </p:sp>
    </p:spTree>
    <p:extLst>
      <p:ext uri="{BB962C8B-B14F-4D97-AF65-F5344CB8AC3E}">
        <p14:creationId xmlns:p14="http://schemas.microsoft.com/office/powerpoint/2010/main" val="417242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8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72C6"/>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3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5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78"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0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2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5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7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698"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2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4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70"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theme" Target="../theme/theme10.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1.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theme" Target="../theme/theme11.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image" Target="../media/image32.png"/><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theme" Target="../theme/theme12.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theme" Target="../theme/theme13.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theme" Target="../theme/theme14.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tags" Target="../tags/tag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vmlDrawing" Target="../drawings/vmlDrawing1.v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theme" Target="../theme/theme6.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image" Target="../media/image5.emf"/><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7.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image" Target="../media/image18.png"/><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theme" Target="../theme/theme8.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theme" Target="../theme/theme9.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7" r:id="rId26"/>
    <p:sldLayoutId id="2147483918" r:id="rId27"/>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050316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606284760"/>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3746686"/>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10/19/2017</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050393867"/>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10/19/2017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8"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event-hubs/event-hubs-what-is-event-hubs"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hyperlink" Target="https://azure.microsoft.com/en-us/pricing/details/service-bu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pricing/details/event-hubs/"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2.xml"/><Relationship Id="rId1" Type="http://schemas.openxmlformats.org/officeDocument/2006/relationships/slideLayout" Target="../slideLayouts/slideLayout228.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10" Type="http://schemas.openxmlformats.org/officeDocument/2006/relationships/hyperlink" Target="https://www.microsoft.com/learning/en-us/exam-70-534.aspx"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hyperlink" Target="https://docs.microsoft.com/en-us/azure/app-service/web-sites-create-web-jobs" TargetMode="Externa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05.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05.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hyperlink" Target="https://docs.microsoft.com/en-us/azure/azure-functions/functions-overview"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05.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hyperlink" Target="https://docs.microsoft.com/en-us/azure/logic-apps/logic-apps-what-are-logic-apps" TargetMode="External"/><Relationship Id="rId5" Type="http://schemas.openxmlformats.org/officeDocument/2006/relationships/hyperlink" Target="https://docs.microsoft.com/en-us/azure/connectors/apis-list#popular-connectors" TargetMode="Externa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hyperlink" Target="https://docs.microsoft.com/en-us/azure/scheduler/scheduler-intro" TargetMode="External"/><Relationship Id="rId4" Type="http://schemas.microsoft.com/office/2007/relationships/hdphoto" Target="../media/hdphoto7.wdp"/></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hyperlink" Target="https://docs.microsoft.com/en-us/azure/batch/batch-technical-overview" TargetMode="External"/><Relationship Id="rId4" Type="http://schemas.microsoft.com/office/2007/relationships/hdphoto" Target="../media/hdphoto8.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5.xml"/></Relationships>
</file>

<file path=ppt/slides/_rels/slide37.xml.rels><?xml version="1.0" encoding="UTF-8" standalone="yes"?>
<Relationships xmlns="http://schemas.openxmlformats.org/package/2006/relationships"><Relationship Id="rId3" Type="http://schemas.openxmlformats.org/officeDocument/2006/relationships/hyperlink" Target="https://azure.microsoft.com/en-us/services/batch/" TargetMode="External"/><Relationship Id="rId2" Type="http://schemas.openxmlformats.org/officeDocument/2006/relationships/notesSlide" Target="../notesSlides/notesSlide37.xml"/><Relationship Id="rId1" Type="http://schemas.openxmlformats.org/officeDocument/2006/relationships/slideLayout" Target="../slideLayouts/slideLayout14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batch/big-compute-resources" TargetMode="External"/><Relationship Id="rId2" Type="http://schemas.openxmlformats.org/officeDocument/2006/relationships/notesSlide" Target="../notesSlides/notesSlide41.xml"/><Relationship Id="rId1" Type="http://schemas.openxmlformats.org/officeDocument/2006/relationships/slideLayout" Target="../slideLayouts/slideLayout31.xml"/><Relationship Id="rId6" Type="http://schemas.openxmlformats.org/officeDocument/2006/relationships/hyperlink" Target="https://docs.microsoft.com/en-us/azure/virtual-machines/linux/sizes-hpc" TargetMode="External"/><Relationship Id="rId5" Type="http://schemas.openxmlformats.org/officeDocument/2006/relationships/hyperlink" Target="https://docs.microsoft.com/en-us/azure/virtual-machines/linux/hpcpack-cluster-options" TargetMode="External"/><Relationship Id="rId4" Type="http://schemas.openxmlformats.org/officeDocument/2006/relationships/hyperlink" Target="https://docs.microsoft.com/en-us/azure/batch/batch-hpc-solution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cloud-services/cloud-services-setup-hybrid-hpcpack-cluster" TargetMode="External"/><Relationship Id="rId2" Type="http://schemas.openxmlformats.org/officeDocument/2006/relationships/notesSlide" Target="../notesSlides/notesSlide42.xml"/><Relationship Id="rId1" Type="http://schemas.openxmlformats.org/officeDocument/2006/relationships/slideLayout" Target="../slideLayouts/slideLayout1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4.xml"/><Relationship Id="rId1" Type="http://schemas.openxmlformats.org/officeDocument/2006/relationships/slideLayout" Target="../slideLayouts/slideLayout18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6.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media-services/media-services-overview" TargetMode="External"/><Relationship Id="rId2" Type="http://schemas.openxmlformats.org/officeDocument/2006/relationships/notesSlide" Target="../notesSlides/notesSlide47.xml"/><Relationship Id="rId1" Type="http://schemas.openxmlformats.org/officeDocument/2006/relationships/slideLayout" Target="../slideLayouts/slideLayout20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1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hyperlink" Target="https://docs.microsoft.com/en-us/azure/service-bus-messaging/service-bus-messaging-overview" TargetMode="External"/><Relationship Id="rId5" Type="http://schemas.openxmlformats.org/officeDocument/2006/relationships/hyperlink" Target="https://docs.microsoft.com/en-us/azure/service-bus-messaging/service-bus-amqp-overview"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5.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16.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solutions/architecture/?solution=mobile" TargetMode="External"/><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dstolts/70-534/tree/master/Labs" TargetMode="External"/><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hyperlink" Target="https://docs.microsoft.com/en-us/azure/event-hubs/event-hubs-what-is-event-hubs" TargetMode="Externa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0" y="5132437"/>
            <a:ext cx="11794413" cy="1460779"/>
          </a:xfrm>
        </p:spPr>
        <p:txBody>
          <a:bodyPr/>
          <a:lstStyle/>
          <a:p>
            <a:r>
              <a:rPr lang="en-US" dirty="0"/>
              <a:t>Dave Burnison</a:t>
            </a:r>
          </a:p>
          <a:p>
            <a:r>
              <a:rPr lang="en-US" dirty="0"/>
              <a:t>Azure App Development</a:t>
            </a:r>
          </a:p>
          <a:p>
            <a:r>
              <a:rPr lang="en-US" dirty="0"/>
              <a:t>Dave.</a:t>
            </a:r>
            <a:r>
              <a:rPr lang="en-US"/>
              <a:t>Burnison@Microsoft</a:t>
            </a:r>
            <a:r>
              <a:rPr lang="en-US" dirty="0"/>
              <a:t>.com</a:t>
            </a:r>
          </a:p>
        </p:txBody>
      </p:sp>
      <p:sp>
        <p:nvSpPr>
          <p:cNvPr id="2" name="Title 1"/>
          <p:cNvSpPr>
            <a:spLocks noGrp="1"/>
          </p:cNvSpPr>
          <p:nvPr>
            <p:ph type="ctrTitle"/>
          </p:nvPr>
        </p:nvSpPr>
        <p:spPr>
          <a:solidFill>
            <a:srgbClr val="007233"/>
          </a:solidFill>
        </p:spPr>
        <p:txBody>
          <a:bodyPr/>
          <a:lstStyle/>
          <a:p>
            <a:r>
              <a:rPr lang="en-US" sz="4000" dirty="0"/>
              <a:t>Designing an Advanced Application</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 Hub</a:t>
            </a:r>
          </a:p>
        </p:txBody>
      </p:sp>
      <p:pic>
        <p:nvPicPr>
          <p:cNvPr id="4" name="Picture 3" descr="Screen Clipping">
            <a:extLst>
              <a:ext uri="{FF2B5EF4-FFF2-40B4-BE49-F238E27FC236}">
                <a16:creationId xmlns:a16="http://schemas.microsoft.com/office/drawing/2014/main" id="{31713870-98F3-4B4A-8F28-508E8F634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363" y="822959"/>
            <a:ext cx="9789274" cy="5699762"/>
          </a:xfrm>
          <a:prstGeom prst="rect">
            <a:avLst/>
          </a:prstGeom>
        </p:spPr>
      </p:pic>
    </p:spTree>
    <p:extLst>
      <p:ext uri="{BB962C8B-B14F-4D97-AF65-F5344CB8AC3E}">
        <p14:creationId xmlns:p14="http://schemas.microsoft.com/office/powerpoint/2010/main" val="31583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t>An Event Hub is created in the Service Bus Namespace</a:t>
            </a:r>
          </a:p>
        </p:txBody>
      </p:sp>
      <p:sp>
        <p:nvSpPr>
          <p:cNvPr id="5" name="Text Placeholder 4"/>
          <p:cNvSpPr>
            <a:spLocks noGrp="1"/>
          </p:cNvSpPr>
          <p:nvPr>
            <p:ph type="body" sz="quarter" idx="10"/>
          </p:nvPr>
        </p:nvSpPr>
        <p:spPr/>
        <p:txBody>
          <a:bodyPr/>
          <a:lstStyle/>
          <a:p>
            <a:r>
              <a:rPr lang="en-US" dirty="0">
                <a:hlinkClick r:id="rId3"/>
              </a:rPr>
              <a:t>https://docs.microsoft.com/en-us/azure/event-hubs/event-hubs-what-is-event-hubs</a:t>
            </a:r>
            <a:endParaRPr lang="en-US" dirty="0"/>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070678"/>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250"/>
                                        <p:tgtEl>
                                          <p:spTgt spid="7">
                                            <p:txEl>
                                              <p:pRg st="1" end="1"/>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250"/>
                                        <p:tgtEl>
                                          <p:spTgt spid="7">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50"/>
                                        <p:tgtEl>
                                          <p:spTgt spid="7">
                                            <p:txEl>
                                              <p:pRg st="3" end="3"/>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250"/>
                                        <p:tgtEl>
                                          <p:spTgt spid="7">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25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25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250"/>
                                        <p:tgtEl>
                                          <p:spTgt spid="7">
                                            <p:txEl>
                                              <p:pRg st="6" end="6"/>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fade">
                                      <p:cBhvr>
                                        <p:cTn id="36" dur="500"/>
                                        <p:tgtEl>
                                          <p:spTgt spid="7">
                                            <p:txEl>
                                              <p:pRg st="7" end="7"/>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7">
                                            <p:txEl>
                                              <p:pRg st="9" end="9"/>
                                            </p:txEl>
                                          </p:spTgt>
                                        </p:tgtEl>
                                        <p:attrNameLst>
                                          <p:attrName>style.visibility</p:attrName>
                                        </p:attrNameLst>
                                      </p:cBhvr>
                                      <p:to>
                                        <p:strVal val="visible"/>
                                      </p:to>
                                    </p:set>
                                    <p:animEffect transition="in" filter="fade">
                                      <p:cBhvr>
                                        <p:cTn id="44"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119429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656621" y="944260"/>
            <a:ext cx="10970218" cy="5913740"/>
          </a:xfrm>
          <a:prstGeom prst="rect">
            <a:avLst/>
          </a:prstGeom>
        </p:spPr>
      </p:pic>
      <p:sp>
        <p:nvSpPr>
          <p:cNvPr id="4" name="TextBox 3">
            <a:extLst>
              <a:ext uri="{FF2B5EF4-FFF2-40B4-BE49-F238E27FC236}">
                <a16:creationId xmlns:a16="http://schemas.microsoft.com/office/drawing/2014/main" id="{35CF4C20-46E4-4EEA-9409-209E5C733BD9}"/>
              </a:ext>
            </a:extLst>
          </p:cNvPr>
          <p:cNvSpPr txBox="1"/>
          <p:nvPr/>
        </p:nvSpPr>
        <p:spPr>
          <a:xfrm>
            <a:off x="656620" y="2878667"/>
            <a:ext cx="11535380" cy="523220"/>
          </a:xfrm>
          <a:prstGeom prst="rect">
            <a:avLst/>
          </a:prstGeom>
          <a:noFill/>
        </p:spPr>
        <p:txBody>
          <a:bodyPr wrap="square" rtlCol="0">
            <a:spAutoFit/>
          </a:bodyPr>
          <a:lstStyle/>
          <a:p>
            <a:r>
              <a:rPr lang="en-US" sz="2800" dirty="0">
                <a:hlinkClick r:id="rId4"/>
              </a:rPr>
              <a:t>https://azure.microsoft.com/en-us/pricing/details/service-bus/</a:t>
            </a:r>
            <a:endParaRPr lang="en-US" dirty="0"/>
          </a:p>
        </p:txBody>
      </p:sp>
    </p:spTree>
    <p:extLst>
      <p:ext uri="{BB962C8B-B14F-4D97-AF65-F5344CB8AC3E}">
        <p14:creationId xmlns:p14="http://schemas.microsoft.com/office/powerpoint/2010/main" val="103636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 Hub Tiers</a:t>
            </a:r>
          </a:p>
        </p:txBody>
      </p:sp>
      <p:sp>
        <p:nvSpPr>
          <p:cNvPr id="4" name="TextBox 3">
            <a:extLst>
              <a:ext uri="{FF2B5EF4-FFF2-40B4-BE49-F238E27FC236}">
                <a16:creationId xmlns:a16="http://schemas.microsoft.com/office/drawing/2014/main" id="{35CF4C20-46E4-4EEA-9409-209E5C733BD9}"/>
              </a:ext>
            </a:extLst>
          </p:cNvPr>
          <p:cNvSpPr txBox="1"/>
          <p:nvPr/>
        </p:nvSpPr>
        <p:spPr>
          <a:xfrm>
            <a:off x="656620" y="2878667"/>
            <a:ext cx="11535380" cy="369332"/>
          </a:xfrm>
          <a:prstGeom prst="rect">
            <a:avLst/>
          </a:prstGeom>
          <a:noFill/>
        </p:spPr>
        <p:txBody>
          <a:bodyPr wrap="square" rtlCol="0">
            <a:spAutoFit/>
          </a:bodyPr>
          <a:lstStyle/>
          <a:p>
            <a:r>
              <a:rPr lang="en-US" dirty="0">
                <a:hlinkClick r:id="rId3"/>
              </a:rPr>
              <a:t>https://azure.microsoft.com/en-us/pricing/details/event-hubs/</a:t>
            </a:r>
            <a:endParaRPr lang="en-US" dirty="0"/>
          </a:p>
        </p:txBody>
      </p:sp>
      <p:pic>
        <p:nvPicPr>
          <p:cNvPr id="6" name="Picture 5">
            <a:extLst>
              <a:ext uri="{FF2B5EF4-FFF2-40B4-BE49-F238E27FC236}">
                <a16:creationId xmlns:a16="http://schemas.microsoft.com/office/drawing/2014/main" id="{6AD97FED-2323-4562-96CC-6F91F678327A}"/>
              </a:ext>
            </a:extLst>
          </p:cNvPr>
          <p:cNvPicPr>
            <a:picLocks noChangeAspect="1"/>
          </p:cNvPicPr>
          <p:nvPr/>
        </p:nvPicPr>
        <p:blipFill>
          <a:blip r:embed="rId4"/>
          <a:stretch>
            <a:fillRect/>
          </a:stretch>
        </p:blipFill>
        <p:spPr>
          <a:xfrm>
            <a:off x="379514" y="818263"/>
            <a:ext cx="11266667" cy="5904762"/>
          </a:xfrm>
          <a:prstGeom prst="rect">
            <a:avLst/>
          </a:prstGeom>
        </p:spPr>
      </p:pic>
    </p:spTree>
    <p:extLst>
      <p:ext uri="{BB962C8B-B14F-4D97-AF65-F5344CB8AC3E}">
        <p14:creationId xmlns:p14="http://schemas.microsoft.com/office/powerpoint/2010/main" val="7043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4011359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291854" y="4447527"/>
            <a:ext cx="1979648" cy="836921"/>
          </a:xfrm>
          <a:prstGeom prst="rect">
            <a:avLst/>
          </a:prstGeom>
          <a:solidFill>
            <a:schemeClr val="accent6">
              <a:lumMod val="90000"/>
              <a:lumOff val="1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4" name="Title 3"/>
          <p:cNvSpPr>
            <a:spLocks noGrp="1"/>
          </p:cNvSpPr>
          <p:nvPr>
            <p:ph type="title"/>
          </p:nvPr>
        </p:nvSpPr>
        <p:spPr/>
        <p:txBody>
          <a:bodyPr/>
          <a:lstStyle/>
          <a:p>
            <a:r>
              <a:rPr lang="en-US" dirty="0"/>
              <a:t>Azure Storage Offerings</a:t>
            </a:r>
          </a:p>
        </p:txBody>
      </p:sp>
      <p:sp>
        <p:nvSpPr>
          <p:cNvPr id="5" name="Rectangle 4"/>
          <p:cNvSpPr/>
          <p:nvPr/>
        </p:nvSpPr>
        <p:spPr>
          <a:xfrm>
            <a:off x="1219892" y="1676649"/>
            <a:ext cx="1979648" cy="2676746"/>
          </a:xfrm>
          <a:prstGeom prst="rect">
            <a:avLst/>
          </a:prstGeom>
          <a:solidFill>
            <a:srgbClr val="002060"/>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8" name="Rectangle 7"/>
          <p:cNvSpPr/>
          <p:nvPr/>
        </p:nvSpPr>
        <p:spPr>
          <a:xfrm>
            <a:off x="3276365" y="1676648"/>
            <a:ext cx="1979648" cy="2670633"/>
          </a:xfrm>
          <a:prstGeom prst="rect">
            <a:avLst/>
          </a:prstGeom>
          <a:solidFill>
            <a:schemeClr val="accent6">
              <a:lumMod val="90000"/>
              <a:lumOff val="1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9" name="Rectangle 8"/>
          <p:cNvSpPr/>
          <p:nvPr/>
        </p:nvSpPr>
        <p:spPr>
          <a:xfrm>
            <a:off x="5332838" y="1676648"/>
            <a:ext cx="1979648" cy="2670633"/>
          </a:xfrm>
          <a:prstGeom prst="rect">
            <a:avLst/>
          </a:prstGeom>
          <a:solidFill>
            <a:schemeClr val="accent2">
              <a:lumMod val="5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0" name="Rectangle 9"/>
          <p:cNvSpPr/>
          <p:nvPr/>
        </p:nvSpPr>
        <p:spPr>
          <a:xfrm>
            <a:off x="7399754" y="1676648"/>
            <a:ext cx="1979648" cy="2670633"/>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1" name="Rectangle 10"/>
          <p:cNvSpPr/>
          <p:nvPr/>
        </p:nvSpPr>
        <p:spPr>
          <a:xfrm>
            <a:off x="9466669" y="1676648"/>
            <a:ext cx="1979648" cy="2670633"/>
          </a:xfrm>
          <a:prstGeom prst="rect">
            <a:avLst/>
          </a:prstGeom>
          <a:solidFill>
            <a:schemeClr val="accent5">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2" name="TextBox 11"/>
          <p:cNvSpPr txBox="1"/>
          <p:nvPr/>
        </p:nvSpPr>
        <p:spPr>
          <a:xfrm>
            <a:off x="1610147" y="2975126"/>
            <a:ext cx="1095810" cy="531737"/>
          </a:xfrm>
          <a:prstGeom prst="rect">
            <a:avLst/>
          </a:prstGeom>
          <a:noFill/>
        </p:spPr>
        <p:txBody>
          <a:bodyPr wrap="square" rtlCol="0">
            <a:spAutoFit/>
          </a:bodyPr>
          <a:lstStyle/>
          <a:p>
            <a:pPr defTabSz="914367"/>
            <a:r>
              <a:rPr lang="en-US" sz="2800" dirty="0">
                <a:solidFill>
                  <a:srgbClr val="FFFFFF"/>
                </a:solidFill>
                <a:latin typeface="Segoe UI"/>
              </a:rPr>
              <a:t>Blobs</a:t>
            </a:r>
          </a:p>
        </p:txBody>
      </p:sp>
      <p:sp>
        <p:nvSpPr>
          <p:cNvPr id="13" name="TextBox 12"/>
          <p:cNvSpPr txBox="1"/>
          <p:nvPr/>
        </p:nvSpPr>
        <p:spPr>
          <a:xfrm>
            <a:off x="3682301" y="2975126"/>
            <a:ext cx="1095810" cy="531737"/>
          </a:xfrm>
          <a:prstGeom prst="rect">
            <a:avLst/>
          </a:prstGeom>
          <a:noFill/>
        </p:spPr>
        <p:txBody>
          <a:bodyPr wrap="square" rtlCol="0">
            <a:spAutoFit/>
          </a:bodyPr>
          <a:lstStyle/>
          <a:p>
            <a:pPr defTabSz="914367"/>
            <a:r>
              <a:rPr lang="en-US" sz="2800" dirty="0">
                <a:solidFill>
                  <a:srgbClr val="FFFFFF"/>
                </a:solidFill>
                <a:latin typeface="Segoe UI"/>
              </a:rPr>
              <a:t>Files</a:t>
            </a:r>
          </a:p>
        </p:txBody>
      </p:sp>
      <p:sp>
        <p:nvSpPr>
          <p:cNvPr id="14" name="TextBox 13"/>
          <p:cNvSpPr txBox="1"/>
          <p:nvPr/>
        </p:nvSpPr>
        <p:spPr>
          <a:xfrm>
            <a:off x="5760770" y="2975126"/>
            <a:ext cx="1095810" cy="531737"/>
          </a:xfrm>
          <a:prstGeom prst="rect">
            <a:avLst/>
          </a:prstGeom>
          <a:solidFill>
            <a:schemeClr val="accent2">
              <a:lumMod val="50000"/>
            </a:schemeClr>
          </a:solidFill>
        </p:spPr>
        <p:txBody>
          <a:bodyPr wrap="square" rtlCol="0">
            <a:spAutoFit/>
          </a:bodyPr>
          <a:lstStyle/>
          <a:p>
            <a:pPr defTabSz="914367"/>
            <a:r>
              <a:rPr lang="en-US" sz="2800" dirty="0">
                <a:solidFill>
                  <a:srgbClr val="FFFFFF"/>
                </a:solidFill>
                <a:latin typeface="Segoe UI"/>
              </a:rPr>
              <a:t>Disks</a:t>
            </a:r>
          </a:p>
        </p:txBody>
      </p:sp>
      <p:sp>
        <p:nvSpPr>
          <p:cNvPr id="15" name="TextBox 14"/>
          <p:cNvSpPr txBox="1"/>
          <p:nvPr/>
        </p:nvSpPr>
        <p:spPr>
          <a:xfrm>
            <a:off x="7774226" y="2975126"/>
            <a:ext cx="1397483" cy="531737"/>
          </a:xfrm>
          <a:prstGeom prst="rect">
            <a:avLst/>
          </a:prstGeom>
          <a:solidFill>
            <a:schemeClr val="accent5">
              <a:lumMod val="75000"/>
            </a:schemeClr>
          </a:solidFill>
        </p:spPr>
        <p:txBody>
          <a:bodyPr wrap="square" rtlCol="0">
            <a:spAutoFit/>
          </a:bodyPr>
          <a:lstStyle/>
          <a:p>
            <a:pPr defTabSz="914367"/>
            <a:r>
              <a:rPr lang="en-US" sz="2800" dirty="0">
                <a:solidFill>
                  <a:srgbClr val="FFFFFF"/>
                </a:solidFill>
                <a:latin typeface="Segoe UI"/>
              </a:rPr>
              <a:t>Tables</a:t>
            </a:r>
          </a:p>
        </p:txBody>
      </p:sp>
      <p:sp>
        <p:nvSpPr>
          <p:cNvPr id="16" name="TextBox 15"/>
          <p:cNvSpPr txBox="1"/>
          <p:nvPr/>
        </p:nvSpPr>
        <p:spPr>
          <a:xfrm>
            <a:off x="9749845" y="2975126"/>
            <a:ext cx="1435312" cy="531737"/>
          </a:xfrm>
          <a:prstGeom prst="rect">
            <a:avLst/>
          </a:prstGeom>
          <a:noFill/>
        </p:spPr>
        <p:txBody>
          <a:bodyPr wrap="square" rtlCol="0">
            <a:spAutoFit/>
          </a:bodyPr>
          <a:lstStyle/>
          <a:p>
            <a:pPr defTabSz="914367"/>
            <a:r>
              <a:rPr lang="en-US" sz="2800" dirty="0">
                <a:solidFill>
                  <a:srgbClr val="FFFFFF"/>
                </a:solidFill>
                <a:latin typeface="Segoe UI"/>
              </a:rPr>
              <a:t>Queues</a:t>
            </a:r>
          </a:p>
        </p:txBody>
      </p:sp>
      <p:pic>
        <p:nvPicPr>
          <p:cNvPr id="2" name="Picture 1"/>
          <p:cNvPicPr>
            <a:picLocks noChangeAspect="1"/>
          </p:cNvPicPr>
          <p:nvPr/>
        </p:nvPicPr>
        <p:blipFill>
          <a:blip r:embed="rId3"/>
          <a:stretch>
            <a:fillRect/>
          </a:stretch>
        </p:blipFill>
        <p:spPr>
          <a:xfrm>
            <a:off x="6088002" y="3279132"/>
            <a:ext cx="9524" cy="9524"/>
          </a:xfrm>
          <a:prstGeom prst="rect">
            <a:avLst/>
          </a:prstGeom>
          <a:solidFill>
            <a:schemeClr val="accent2">
              <a:lumMod val="50000"/>
            </a:schemeClr>
          </a:solidFill>
        </p:spPr>
      </p:pic>
      <p:pic>
        <p:nvPicPr>
          <p:cNvPr id="44" name="Picture 43"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663795" y="1943741"/>
            <a:ext cx="1097827" cy="1097831"/>
          </a:xfrm>
          <a:prstGeom prst="rect">
            <a:avLst/>
          </a:prstGeom>
        </p:spPr>
      </p:pic>
      <p:pic>
        <p:nvPicPr>
          <p:cNvPr id="45" name="Picture 44" descr="Storage queu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842561" y="1902403"/>
            <a:ext cx="1249881" cy="1249881"/>
          </a:xfrm>
          <a:prstGeom prst="rect">
            <a:avLst/>
          </a:prstGeom>
        </p:spPr>
      </p:pic>
      <p:pic>
        <p:nvPicPr>
          <p:cNvPr id="46" name="Picture 45"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636389" y="1904355"/>
            <a:ext cx="1178552" cy="1178556"/>
          </a:xfrm>
          <a:prstGeom prst="rect">
            <a:avLst/>
          </a:prstGeom>
        </p:spPr>
      </p:pic>
      <p:pic>
        <p:nvPicPr>
          <p:cNvPr id="47" name="Picture 46" descr="Storage table.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750826" y="1970849"/>
            <a:ext cx="1112990" cy="1112986"/>
          </a:xfrm>
          <a:prstGeom prst="rect">
            <a:avLst/>
          </a:prstGeom>
          <a:solidFill>
            <a:schemeClr val="accent5">
              <a:lumMod val="75000"/>
            </a:schemeClr>
          </a:solidFill>
        </p:spPr>
      </p:pic>
      <p:pic>
        <p:nvPicPr>
          <p:cNvPr id="48" name="Picture 4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90106" y="1943740"/>
            <a:ext cx="1184801" cy="1184806"/>
          </a:xfrm>
          <a:prstGeom prst="rect">
            <a:avLst/>
          </a:prstGeom>
          <a:solidFill>
            <a:schemeClr val="accent2">
              <a:lumMod val="50000"/>
            </a:schemeClr>
          </a:solidFill>
        </p:spPr>
      </p:pic>
      <p:sp>
        <p:nvSpPr>
          <p:cNvPr id="3" name="Rectangle 2"/>
          <p:cNvSpPr/>
          <p:nvPr/>
        </p:nvSpPr>
        <p:spPr>
          <a:xfrm>
            <a:off x="1273112" y="3465932"/>
            <a:ext cx="1993718" cy="531737"/>
          </a:xfrm>
          <a:prstGeom prst="rect">
            <a:avLst/>
          </a:prstGeom>
        </p:spPr>
        <p:txBody>
          <a:bodyPr wrap="square">
            <a:spAutoFit/>
          </a:bodyPr>
          <a:lstStyle/>
          <a:p>
            <a:pPr algn="ctr" defTabSz="914367"/>
            <a:r>
              <a:rPr lang="en-US" sz="1400" dirty="0">
                <a:solidFill>
                  <a:srgbClr val="FFFFFF"/>
                </a:solidFill>
                <a:latin typeface="Segoe UI"/>
              </a:rPr>
              <a:t>Object storage</a:t>
            </a:r>
          </a:p>
          <a:p>
            <a:pPr algn="ctr" defTabSz="914367"/>
            <a:r>
              <a:rPr lang="en-US" sz="1400" dirty="0">
                <a:solidFill>
                  <a:srgbClr val="FFFFFF"/>
                </a:solidFill>
                <a:latin typeface="Segoe UI"/>
              </a:rPr>
              <a:t>Access via REST</a:t>
            </a:r>
          </a:p>
        </p:txBody>
      </p:sp>
      <p:sp>
        <p:nvSpPr>
          <p:cNvPr id="23" name="Rectangle 22"/>
          <p:cNvSpPr/>
          <p:nvPr/>
        </p:nvSpPr>
        <p:spPr>
          <a:xfrm>
            <a:off x="3269329" y="3454919"/>
            <a:ext cx="1993718" cy="531737"/>
          </a:xfrm>
          <a:prstGeom prst="rect">
            <a:avLst/>
          </a:prstGeom>
        </p:spPr>
        <p:txBody>
          <a:bodyPr wrap="square">
            <a:spAutoFit/>
          </a:bodyPr>
          <a:lstStyle/>
          <a:p>
            <a:pPr algn="ctr" defTabSz="914367"/>
            <a:r>
              <a:rPr lang="en-US" sz="1400" dirty="0">
                <a:solidFill>
                  <a:srgbClr val="FFFFFF"/>
                </a:solidFill>
                <a:latin typeface="Segoe UI"/>
              </a:rPr>
              <a:t>File storage</a:t>
            </a:r>
          </a:p>
          <a:p>
            <a:pPr algn="ctr" defTabSz="914367"/>
            <a:r>
              <a:rPr lang="en-US" sz="1400" dirty="0">
                <a:solidFill>
                  <a:srgbClr val="FFFFFF"/>
                </a:solidFill>
                <a:latin typeface="Segoe UI"/>
              </a:rPr>
              <a:t>Access via SMB, REST</a:t>
            </a:r>
          </a:p>
        </p:txBody>
      </p:sp>
      <p:sp>
        <p:nvSpPr>
          <p:cNvPr id="24" name="Rectangle 23"/>
          <p:cNvSpPr/>
          <p:nvPr/>
        </p:nvSpPr>
        <p:spPr>
          <a:xfrm>
            <a:off x="5373486" y="3474085"/>
            <a:ext cx="1899441" cy="751445"/>
          </a:xfrm>
          <a:prstGeom prst="rect">
            <a:avLst/>
          </a:prstGeom>
          <a:solidFill>
            <a:schemeClr val="accent2">
              <a:lumMod val="50000"/>
            </a:schemeClr>
          </a:solidFill>
        </p:spPr>
        <p:txBody>
          <a:bodyPr wrap="square">
            <a:spAutoFit/>
          </a:bodyPr>
          <a:lstStyle/>
          <a:p>
            <a:pPr algn="ctr" defTabSz="914367"/>
            <a:r>
              <a:rPr lang="en-US" sz="1400" dirty="0">
                <a:solidFill>
                  <a:srgbClr val="FFFFFF"/>
                </a:solidFill>
                <a:latin typeface="Segoe UI"/>
              </a:rPr>
              <a:t>IaaS VM VHD/ disks</a:t>
            </a:r>
          </a:p>
          <a:p>
            <a:pPr algn="ctr" defTabSz="914367"/>
            <a:r>
              <a:rPr lang="en-US" sz="1400" dirty="0">
                <a:solidFill>
                  <a:srgbClr val="FFFFFF"/>
                </a:solidFill>
                <a:latin typeface="Segoe UI"/>
              </a:rPr>
              <a:t>Access via REST</a:t>
            </a:r>
          </a:p>
          <a:p>
            <a:pPr algn="ctr" defTabSz="914367"/>
            <a:endParaRPr lang="en-US" sz="1400" dirty="0">
              <a:solidFill>
                <a:srgbClr val="FFFFFF"/>
              </a:solidFill>
              <a:latin typeface="Segoe UI"/>
            </a:endParaRPr>
          </a:p>
        </p:txBody>
      </p:sp>
      <p:sp>
        <p:nvSpPr>
          <p:cNvPr id="26" name="Rectangle 25"/>
          <p:cNvSpPr/>
          <p:nvPr/>
        </p:nvSpPr>
        <p:spPr>
          <a:xfrm>
            <a:off x="7440829" y="3527563"/>
            <a:ext cx="1945607" cy="531737"/>
          </a:xfrm>
          <a:prstGeom prst="rect">
            <a:avLst/>
          </a:prstGeom>
          <a:solidFill>
            <a:schemeClr val="accent5">
              <a:lumMod val="75000"/>
            </a:schemeClr>
          </a:solidFill>
        </p:spPr>
        <p:txBody>
          <a:bodyPr wrap="square">
            <a:spAutoFit/>
          </a:bodyPr>
          <a:lstStyle/>
          <a:p>
            <a:pPr algn="ctr" defTabSz="914367"/>
            <a:r>
              <a:rPr lang="en-US" sz="1400" dirty="0">
                <a:solidFill>
                  <a:srgbClr val="FFFFFF"/>
                </a:solidFill>
                <a:latin typeface="Segoe UI"/>
              </a:rPr>
              <a:t>NOSQL storage </a:t>
            </a:r>
          </a:p>
          <a:p>
            <a:pPr algn="ctr" defTabSz="914367"/>
            <a:r>
              <a:rPr lang="en-US" sz="1400" dirty="0">
                <a:solidFill>
                  <a:srgbClr val="FFFFFF"/>
                </a:solidFill>
                <a:latin typeface="Segoe UI"/>
              </a:rPr>
              <a:t>Access via REST</a:t>
            </a:r>
          </a:p>
        </p:txBody>
      </p:sp>
      <p:sp>
        <p:nvSpPr>
          <p:cNvPr id="27" name="Rectangle 26"/>
          <p:cNvSpPr/>
          <p:nvPr/>
        </p:nvSpPr>
        <p:spPr>
          <a:xfrm>
            <a:off x="9470641" y="3498272"/>
            <a:ext cx="1993718" cy="531737"/>
          </a:xfrm>
          <a:prstGeom prst="rect">
            <a:avLst/>
          </a:prstGeom>
        </p:spPr>
        <p:txBody>
          <a:bodyPr wrap="square">
            <a:spAutoFit/>
          </a:bodyPr>
          <a:lstStyle/>
          <a:p>
            <a:pPr algn="ctr" defTabSz="914367"/>
            <a:r>
              <a:rPr lang="en-US" sz="1400" dirty="0">
                <a:solidFill>
                  <a:srgbClr val="FFFFFF"/>
                </a:solidFill>
                <a:latin typeface="Segoe UI"/>
              </a:rPr>
              <a:t>Reliable Messaging</a:t>
            </a:r>
          </a:p>
          <a:p>
            <a:pPr algn="ctr" defTabSz="914367"/>
            <a:r>
              <a:rPr lang="en-US" sz="1400" dirty="0">
                <a:solidFill>
                  <a:srgbClr val="FFFFFF"/>
                </a:solidFill>
                <a:latin typeface="Segoe UI"/>
              </a:rPr>
              <a:t>Access via REST</a:t>
            </a:r>
          </a:p>
        </p:txBody>
      </p:sp>
      <p:sp>
        <p:nvSpPr>
          <p:cNvPr id="28" name="Rectangle 27"/>
          <p:cNvSpPr/>
          <p:nvPr/>
        </p:nvSpPr>
        <p:spPr>
          <a:xfrm>
            <a:off x="1214133" y="4444597"/>
            <a:ext cx="1993343" cy="842829"/>
          </a:xfrm>
          <a:prstGeom prst="rect">
            <a:avLst/>
          </a:prstGeom>
          <a:solidFill>
            <a:srgbClr val="002060"/>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29" name="Rectangle 28"/>
          <p:cNvSpPr/>
          <p:nvPr/>
        </p:nvSpPr>
        <p:spPr>
          <a:xfrm>
            <a:off x="1172228" y="4507734"/>
            <a:ext cx="2016976" cy="521358"/>
          </a:xfrm>
          <a:prstGeom prst="rect">
            <a:avLst/>
          </a:prstGeom>
        </p:spPr>
        <p:txBody>
          <a:bodyPr wrap="square">
            <a:spAutoFit/>
          </a:bodyPr>
          <a:lstStyle/>
          <a:p>
            <a:pPr algn="ctr" defTabSz="914367"/>
            <a:r>
              <a:rPr lang="en-US" sz="1400" dirty="0">
                <a:solidFill>
                  <a:srgbClr val="FFFFFF"/>
                </a:solidFill>
                <a:latin typeface="Segoe UI"/>
              </a:rPr>
              <a:t>Streaming &amp; random object access scenarios </a:t>
            </a:r>
          </a:p>
        </p:txBody>
      </p:sp>
      <p:sp>
        <p:nvSpPr>
          <p:cNvPr id="30" name="Rectangle 29"/>
          <p:cNvSpPr/>
          <p:nvPr/>
        </p:nvSpPr>
        <p:spPr>
          <a:xfrm>
            <a:off x="5373485" y="4447527"/>
            <a:ext cx="1979648" cy="836921"/>
          </a:xfrm>
          <a:prstGeom prst="rect">
            <a:avLst/>
          </a:prstGeom>
          <a:solidFill>
            <a:schemeClr val="accent2">
              <a:lumMod val="5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31" name="Rectangle 30"/>
          <p:cNvSpPr/>
          <p:nvPr/>
        </p:nvSpPr>
        <p:spPr>
          <a:xfrm>
            <a:off x="7432522" y="4455702"/>
            <a:ext cx="1979648" cy="8287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32" name="Rectangle 31"/>
          <p:cNvSpPr/>
          <p:nvPr/>
        </p:nvSpPr>
        <p:spPr>
          <a:xfrm>
            <a:off x="9477675" y="4424361"/>
            <a:ext cx="1979648" cy="860087"/>
          </a:xfrm>
          <a:prstGeom prst="rect">
            <a:avLst/>
          </a:prstGeom>
          <a:solidFill>
            <a:schemeClr val="accent5">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7" name="Rectangle 6"/>
          <p:cNvSpPr/>
          <p:nvPr/>
        </p:nvSpPr>
        <p:spPr>
          <a:xfrm>
            <a:off x="3199539" y="4510230"/>
            <a:ext cx="2215698" cy="312029"/>
          </a:xfrm>
          <a:prstGeom prst="rect">
            <a:avLst/>
          </a:prstGeom>
        </p:spPr>
        <p:txBody>
          <a:bodyPr wrap="square">
            <a:spAutoFit/>
          </a:bodyPr>
          <a:lstStyle/>
          <a:p>
            <a:pPr algn="ctr" defTabSz="914367"/>
            <a:r>
              <a:rPr lang="en-US" sz="1400" dirty="0">
                <a:solidFill>
                  <a:srgbClr val="FFFFFF"/>
                </a:solidFill>
                <a:latin typeface="Segoe UI"/>
              </a:rPr>
              <a:t>Lift n shift scenarios</a:t>
            </a:r>
          </a:p>
        </p:txBody>
      </p:sp>
      <p:sp>
        <p:nvSpPr>
          <p:cNvPr id="34" name="Rectangle 33"/>
          <p:cNvSpPr/>
          <p:nvPr/>
        </p:nvSpPr>
        <p:spPr>
          <a:xfrm>
            <a:off x="5400750" y="4497867"/>
            <a:ext cx="1892644" cy="751445"/>
          </a:xfrm>
          <a:prstGeom prst="rect">
            <a:avLst/>
          </a:prstGeom>
          <a:solidFill>
            <a:schemeClr val="accent2">
              <a:lumMod val="50000"/>
            </a:schemeClr>
          </a:solidFill>
          <a:ln>
            <a:noFill/>
          </a:ln>
        </p:spPr>
        <p:txBody>
          <a:bodyPr wrap="square">
            <a:spAutoFit/>
          </a:bodyPr>
          <a:lstStyle/>
          <a:p>
            <a:pPr algn="ctr" defTabSz="914367"/>
            <a:r>
              <a:rPr lang="en-US" sz="1400" dirty="0">
                <a:solidFill>
                  <a:srgbClr val="FFFFFF"/>
                </a:solidFill>
                <a:latin typeface="Segoe UI"/>
              </a:rPr>
              <a:t>Persistent disks for VMs</a:t>
            </a:r>
          </a:p>
          <a:p>
            <a:pPr algn="ctr" defTabSz="914367"/>
            <a:r>
              <a:rPr lang="en-US" sz="1400" dirty="0">
                <a:solidFill>
                  <a:srgbClr val="FFFFFF"/>
                </a:solidFill>
                <a:latin typeface="Segoe UI"/>
              </a:rPr>
              <a:t>Premium option</a:t>
            </a:r>
          </a:p>
        </p:txBody>
      </p:sp>
      <p:sp>
        <p:nvSpPr>
          <p:cNvPr id="35" name="Rectangle 34"/>
          <p:cNvSpPr/>
          <p:nvPr/>
        </p:nvSpPr>
        <p:spPr>
          <a:xfrm>
            <a:off x="7251641" y="4536181"/>
            <a:ext cx="2215698" cy="312029"/>
          </a:xfrm>
          <a:prstGeom prst="rect">
            <a:avLst/>
          </a:prstGeom>
        </p:spPr>
        <p:txBody>
          <a:bodyPr wrap="square">
            <a:spAutoFit/>
          </a:bodyPr>
          <a:lstStyle/>
          <a:p>
            <a:pPr algn="ctr" defTabSz="914367"/>
            <a:r>
              <a:rPr lang="en-US" sz="1400" dirty="0" err="1">
                <a:solidFill>
                  <a:srgbClr val="FFFFFF"/>
                </a:solidFill>
                <a:latin typeface="Segoe UI"/>
              </a:rPr>
              <a:t>KeyValue</a:t>
            </a:r>
            <a:r>
              <a:rPr lang="en-US" sz="1400" dirty="0">
                <a:solidFill>
                  <a:srgbClr val="FFFFFF"/>
                </a:solidFill>
                <a:latin typeface="Segoe UI"/>
              </a:rPr>
              <a:t> Store</a:t>
            </a:r>
          </a:p>
        </p:txBody>
      </p:sp>
      <p:sp>
        <p:nvSpPr>
          <p:cNvPr id="52" name="Rectangle 51"/>
          <p:cNvSpPr/>
          <p:nvPr/>
        </p:nvSpPr>
        <p:spPr>
          <a:xfrm>
            <a:off x="9359649" y="4549355"/>
            <a:ext cx="2215698" cy="312029"/>
          </a:xfrm>
          <a:prstGeom prst="rect">
            <a:avLst/>
          </a:prstGeom>
        </p:spPr>
        <p:txBody>
          <a:bodyPr wrap="square">
            <a:spAutoFit/>
          </a:bodyPr>
          <a:lstStyle/>
          <a:p>
            <a:pPr algn="ctr" defTabSz="914367"/>
            <a:r>
              <a:rPr lang="en-US" sz="1400" dirty="0">
                <a:solidFill>
                  <a:srgbClr val="FFFFFF"/>
                </a:solidFill>
                <a:latin typeface="Segoe UI"/>
              </a:rPr>
              <a:t>Scheduling </a:t>
            </a:r>
            <a:r>
              <a:rPr lang="en-US" sz="1400" dirty="0" err="1">
                <a:solidFill>
                  <a:srgbClr val="FFFFFF"/>
                </a:solidFill>
                <a:latin typeface="Segoe UI"/>
              </a:rPr>
              <a:t>async</a:t>
            </a:r>
            <a:r>
              <a:rPr lang="en-US" sz="1400" dirty="0">
                <a:solidFill>
                  <a:srgbClr val="FFFFFF"/>
                </a:solidFill>
                <a:latin typeface="Segoe UI"/>
              </a:rPr>
              <a:t> tasks</a:t>
            </a:r>
          </a:p>
        </p:txBody>
      </p:sp>
    </p:spTree>
    <p:extLst>
      <p:ext uri="{BB962C8B-B14F-4D97-AF65-F5344CB8AC3E}">
        <p14:creationId xmlns:p14="http://schemas.microsoft.com/office/powerpoint/2010/main" val="3175280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https://www.microsoft.com/learning/en-us/exam-70-534.aspx</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58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619452"/>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Provides an easy way to run scripts or programs as background processes in the context of an App Service, API App or Mobile App</a:t>
            </a:r>
          </a:p>
          <a:p>
            <a:pPr marL="346074" indent="-342900">
              <a:lnSpc>
                <a:spcPct val="100000"/>
              </a:lnSpc>
            </a:pPr>
            <a:r>
              <a:rPr lang="en-US" sz="2400" dirty="0">
                <a:solidFill>
                  <a:srgbClr val="5F5F5F">
                    <a:alpha val="99000"/>
                  </a:srgbClr>
                </a:solidFill>
                <a:latin typeface="Segoe UI"/>
              </a:rPr>
              <a:t>Scheduled , continuous or triggered</a:t>
            </a:r>
          </a:p>
          <a:p>
            <a:pPr marL="346074" indent="-342900">
              <a:lnSpc>
                <a:spcPct val="100000"/>
              </a:lnSpc>
            </a:pPr>
            <a:r>
              <a:rPr lang="en-US" sz="2400" dirty="0">
                <a:solidFill>
                  <a:srgbClr val="5F5F5F">
                    <a:alpha val="99000"/>
                  </a:srgbClr>
                </a:solidFill>
                <a:latin typeface="Segoe UI"/>
              </a:rPr>
              <a:t>You can upload and run an executable file such as </a:t>
            </a:r>
            <a:r>
              <a:rPr lang="en-US" sz="2400" dirty="0" err="1">
                <a:solidFill>
                  <a:srgbClr val="5F5F5F">
                    <a:alpha val="99000"/>
                  </a:srgbClr>
                </a:solidFill>
                <a:latin typeface="Segoe UI"/>
              </a:rPr>
              <a:t>as</a:t>
            </a:r>
            <a:r>
              <a:rPr lang="en-US" sz="2400" dirty="0">
                <a:solidFill>
                  <a:srgbClr val="5F5F5F">
                    <a:alpha val="99000"/>
                  </a:srgbClr>
                </a:solidFill>
                <a:latin typeface="Segoe UI"/>
              </a:rPr>
              <a:t> </a:t>
            </a:r>
            <a:r>
              <a:rPr lang="en-US" sz="2400" dirty="0" err="1">
                <a:solidFill>
                  <a:srgbClr val="5F5F5F">
                    <a:alpha val="99000"/>
                  </a:srgbClr>
                </a:solidFill>
                <a:latin typeface="Segoe UI"/>
              </a:rPr>
              <a:t>cmd</a:t>
            </a:r>
            <a:r>
              <a:rPr lang="en-US" sz="2400" dirty="0">
                <a:solidFill>
                  <a:srgbClr val="5F5F5F">
                    <a:alpha val="99000"/>
                  </a:srgbClr>
                </a:solidFill>
                <a:latin typeface="Segoe UI"/>
              </a:rPr>
              <a:t>, bat, exe (.NET), ps1, </a:t>
            </a:r>
            <a:r>
              <a:rPr lang="en-US" sz="2400" dirty="0" err="1">
                <a:solidFill>
                  <a:srgbClr val="5F5F5F">
                    <a:alpha val="99000"/>
                  </a:srgbClr>
                </a:solidFill>
                <a:latin typeface="Segoe UI"/>
              </a:rPr>
              <a:t>sh</a:t>
            </a:r>
            <a:r>
              <a:rPr lang="en-US" sz="2400" dirty="0">
                <a:solidFill>
                  <a:srgbClr val="5F5F5F">
                    <a:alpha val="99000"/>
                  </a:srgbClr>
                </a:solidFill>
                <a:latin typeface="Segoe UI"/>
              </a:rPr>
              <a:t>, </a:t>
            </a:r>
            <a:r>
              <a:rPr lang="en-US" sz="2400" dirty="0" err="1">
                <a:solidFill>
                  <a:srgbClr val="5F5F5F">
                    <a:alpha val="99000"/>
                  </a:srgbClr>
                </a:solidFill>
                <a:latin typeface="Segoe UI"/>
              </a:rPr>
              <a:t>php</a:t>
            </a:r>
            <a:r>
              <a:rPr lang="en-US" sz="2400" dirty="0">
                <a:solidFill>
                  <a:srgbClr val="5F5F5F">
                    <a:alpha val="99000"/>
                  </a:srgbClr>
                </a:solidFill>
                <a:latin typeface="Segoe UI"/>
              </a:rPr>
              <a:t>, </a:t>
            </a:r>
            <a:r>
              <a:rPr lang="en-US" sz="2400" dirty="0" err="1">
                <a:solidFill>
                  <a:srgbClr val="5F5F5F">
                    <a:alpha val="99000"/>
                  </a:srgbClr>
                </a:solidFill>
                <a:latin typeface="Segoe UI"/>
              </a:rPr>
              <a:t>py</a:t>
            </a:r>
            <a:r>
              <a:rPr lang="en-US" sz="2400" dirty="0">
                <a:solidFill>
                  <a:srgbClr val="5F5F5F">
                    <a:alpha val="99000"/>
                  </a:srgbClr>
                </a:solidFill>
                <a:latin typeface="Segoe UI"/>
              </a:rPr>
              <a:t>, </a:t>
            </a:r>
            <a:r>
              <a:rPr lang="en-US" sz="2400" dirty="0" err="1">
                <a:solidFill>
                  <a:srgbClr val="5F5F5F">
                    <a:alpha val="99000"/>
                  </a:srgbClr>
                </a:solidFill>
                <a:latin typeface="Segoe UI"/>
              </a:rPr>
              <a:t>js</a:t>
            </a:r>
            <a:r>
              <a:rPr lang="en-US" sz="2400" dirty="0">
                <a:solidFill>
                  <a:srgbClr val="5F5F5F">
                    <a:alpha val="99000"/>
                  </a:srgbClr>
                </a:solidFill>
                <a:latin typeface="Segoe UI"/>
              </a:rPr>
              <a:t>, and jar.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hlinkClick r:id="rId5"/>
              </a:rPr>
              <a:t>Azure </a:t>
            </a:r>
            <a:r>
              <a:rPr lang="en-GB" dirty="0" err="1">
                <a:hlinkClick r:id="rId5"/>
              </a:rPr>
              <a:t>WebJobs</a:t>
            </a:r>
            <a:endParaRPr lang="en-GB" dirty="0"/>
          </a:p>
        </p:txBody>
      </p:sp>
    </p:spTree>
    <p:extLst>
      <p:ext uri="{BB962C8B-B14F-4D97-AF65-F5344CB8AC3E}">
        <p14:creationId xmlns:p14="http://schemas.microsoft.com/office/powerpoint/2010/main" val="170643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marR="0" lvl="1" indent="-57139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WebJobs</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provide an easy way to run scripts or programs as background processes in the context of an App Service, API App or Mobile App</a:t>
            </a:r>
          </a:p>
          <a:p>
            <a:pPr marL="812690" marR="0" lvl="1" indent="-57139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Web jobs can be scheduled , continuous or on-demand</a:t>
            </a:r>
          </a:p>
          <a:p>
            <a:pPr marL="812690" marR="0" lvl="1" indent="-571390"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You can upload and run an executable file such as </a:t>
            </a:r>
            <a:r>
              <a:rPr kumimoji="0" lang="en-US" sz="28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as</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a:t>
            </a:r>
            <a:r>
              <a:rPr kumimoji="0" lang="en-US" sz="28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cmd</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bat, exe (.NET), ps1, </a:t>
            </a:r>
            <a:r>
              <a:rPr kumimoji="0" lang="en-US" sz="28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sh</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a:t>
            </a:r>
            <a:r>
              <a:rPr kumimoji="0" lang="en-US" sz="28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php</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a:t>
            </a:r>
            <a:r>
              <a:rPr kumimoji="0" lang="en-US" sz="28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py</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a:t>
            </a:r>
            <a:r>
              <a:rPr kumimoji="0" lang="en-US" sz="28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js</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and jar. </a:t>
            </a:r>
            <a:endParaRPr kumimoji="0" lang="en-US" sz="2800" b="0" i="0" u="sng"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745"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56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3618003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4212329" cy="357918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a:t>Upload executable and select</a:t>
            </a:r>
            <a:r>
              <a:rPr lang="en-US" sz="2745" dirty="0"/>
              <a:t> type</a:t>
            </a:r>
          </a:p>
          <a:p>
            <a:pPr marL="812690" lvl="1" indent="-571390"/>
            <a:r>
              <a:rPr lang="en-US" sz="2745" dirty="0"/>
              <a:t>Scales out with App Service plan</a:t>
            </a:r>
          </a:p>
          <a:p>
            <a:pPr marL="1024337" lvl="2" indent="-571390"/>
            <a:r>
              <a:rPr lang="en-US" sz="2353" dirty="0"/>
              <a:t>Continuous runs on all instances</a:t>
            </a:r>
          </a:p>
          <a:p>
            <a:pPr marL="1024337" lvl="2" indent="-571390"/>
            <a:r>
              <a:rPr lang="en-US" sz="2353" dirty="0"/>
              <a:t>Triggered is load balanced across all instances</a:t>
            </a:r>
          </a:p>
        </p:txBody>
      </p:sp>
      <p:pic>
        <p:nvPicPr>
          <p:cNvPr id="7" name="Picture 6" descr="A screenshot of a cell phone&#10;&#10;Description generated with very high confidence">
            <a:extLst>
              <a:ext uri="{FF2B5EF4-FFF2-40B4-BE49-F238E27FC236}">
                <a16:creationId xmlns:a16="http://schemas.microsoft.com/office/drawing/2014/main" id="{A7312A03-E890-4766-BF27-5591C38F9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456" y="1019756"/>
            <a:ext cx="6150171" cy="522479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a:t>
            </a:r>
            <a:r>
              <a:rPr lang="en-GB" dirty="0" err="1"/>
              <a:t>WebJobs</a:t>
            </a:r>
            <a:endParaRPr lang="en-GB" dirty="0"/>
          </a:p>
        </p:txBody>
      </p:sp>
      <p:pic>
        <p:nvPicPr>
          <p:cNvPr id="5" name="Picture 4" descr="A screenshot of a cell phone&#10;&#10;Description generated with very high confidence">
            <a:extLst>
              <a:ext uri="{FF2B5EF4-FFF2-40B4-BE49-F238E27FC236}">
                <a16:creationId xmlns:a16="http://schemas.microsoft.com/office/drawing/2014/main" id="{0AB61777-5A68-46F3-9BC0-56E1FD97E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825" y="1087949"/>
            <a:ext cx="8896350" cy="5664615"/>
          </a:xfrm>
          <a:prstGeom prst="rect">
            <a:avLst/>
          </a:prstGeom>
        </p:spPr>
      </p:pic>
    </p:spTree>
    <p:extLst>
      <p:ext uri="{BB962C8B-B14F-4D97-AF65-F5344CB8AC3E}">
        <p14:creationId xmlns:p14="http://schemas.microsoft.com/office/powerpoint/2010/main" val="22082914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True </a:t>
            </a:r>
            <a:r>
              <a:rPr lang="en-US" sz="2400" dirty="0" err="1">
                <a:solidFill>
                  <a:srgbClr val="5F5F5F">
                    <a:alpha val="99000"/>
                  </a:srgbClr>
                </a:solidFill>
                <a:latin typeface="Segoe UI"/>
              </a:rPr>
              <a:t>serverless</a:t>
            </a:r>
            <a:r>
              <a:rPr lang="en-US" sz="2400" dirty="0">
                <a:solidFill>
                  <a:srgbClr val="5F5F5F">
                    <a:alpha val="99000"/>
                  </a:srgbClr>
                </a:solidFill>
                <a:latin typeface="Segoe UI"/>
              </a:rPr>
              <a:t> compute</a:t>
            </a:r>
          </a:p>
          <a:p>
            <a:pPr marL="346074" indent="-342900">
              <a:lnSpc>
                <a:spcPct val="100000"/>
              </a:lnSpc>
            </a:pPr>
            <a:r>
              <a:rPr lang="en-US" sz="2400" dirty="0">
                <a:solidFill>
                  <a:srgbClr val="5F5F5F">
                    <a:alpha val="99000"/>
                  </a:srgbClr>
                </a:solidFill>
                <a:latin typeface="Segoe UI"/>
              </a:rPr>
              <a:t>Highly elastic and </a:t>
            </a:r>
            <a:r>
              <a:rPr lang="en-US" sz="2400" dirty="0" err="1">
                <a:solidFill>
                  <a:srgbClr val="5F5F5F">
                    <a:alpha val="99000"/>
                  </a:srgbClr>
                </a:solidFill>
                <a:latin typeface="Segoe UI"/>
              </a:rPr>
              <a:t>autoscaling</a:t>
            </a:r>
            <a:endParaRPr lang="en-US" sz="2400" dirty="0">
              <a:solidFill>
                <a:srgbClr val="5F5F5F">
                  <a:alpha val="99000"/>
                </a:srgbClr>
              </a:solidFill>
              <a:latin typeface="Segoe UI"/>
            </a:endParaRPr>
          </a:p>
          <a:p>
            <a:pPr marL="346074" indent="-342900">
              <a:lnSpc>
                <a:spcPct val="100000"/>
              </a:lnSpc>
            </a:pPr>
            <a:r>
              <a:rPr lang="en-US" sz="2400" dirty="0">
                <a:solidFill>
                  <a:srgbClr val="5F5F5F">
                    <a:alpha val="99000"/>
                  </a:srgbClr>
                </a:solidFill>
                <a:latin typeface="Segoe UI"/>
              </a:rPr>
              <a:t>Can deploy onto an App Service plan</a:t>
            </a:r>
          </a:p>
          <a:p>
            <a:pPr marL="346074" indent="-342900">
              <a:lnSpc>
                <a:spcPct val="100000"/>
              </a:lnSpc>
            </a:pPr>
            <a:r>
              <a:rPr lang="en-US" sz="2400" dirty="0">
                <a:solidFill>
                  <a:srgbClr val="5F5F5F">
                    <a:alpha val="99000"/>
                  </a:srgbClr>
                </a:solidFill>
                <a:latin typeface="Segoe UI"/>
              </a:rPr>
              <a:t>Includes </a:t>
            </a:r>
            <a:r>
              <a:rPr lang="en-US" sz="2400" i="1" dirty="0">
                <a:solidFill>
                  <a:srgbClr val="5F5F5F">
                    <a:alpha val="99000"/>
                  </a:srgbClr>
                </a:solidFill>
                <a:latin typeface="Segoe UI"/>
              </a:rPr>
              <a:t>triggers</a:t>
            </a:r>
            <a:r>
              <a:rPr lang="en-US" sz="2400" dirty="0">
                <a:solidFill>
                  <a:srgbClr val="5F5F5F">
                    <a:alpha val="99000"/>
                  </a:srgbClr>
                </a:solidFill>
                <a:latin typeface="Segoe UI"/>
              </a:rPr>
              <a:t> and </a:t>
            </a:r>
            <a:r>
              <a:rPr lang="en-US" sz="2400" i="1" dirty="0">
                <a:solidFill>
                  <a:srgbClr val="5F5F5F">
                    <a:alpha val="99000"/>
                  </a:srgbClr>
                </a:solidFill>
                <a:latin typeface="Segoe UI"/>
              </a:rPr>
              <a:t>bindings</a:t>
            </a: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hlinkClick r:id="rId5"/>
              </a:rPr>
              <a:t>Azure Functions</a:t>
            </a:r>
            <a:endParaRPr lang="en-GB" dirty="0"/>
          </a:p>
        </p:txBody>
      </p:sp>
    </p:spTree>
    <p:extLst>
      <p:ext uri="{BB962C8B-B14F-4D97-AF65-F5344CB8AC3E}">
        <p14:creationId xmlns:p14="http://schemas.microsoft.com/office/powerpoint/2010/main" val="294545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1261356"/>
            <a:ext cx="6379257" cy="4358116"/>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HTTP</a:t>
            </a:r>
          </a:p>
          <a:p>
            <a:pPr marL="346074" indent="-342900">
              <a:lnSpc>
                <a:spcPct val="100000"/>
              </a:lnSpc>
            </a:pPr>
            <a:r>
              <a:rPr lang="en-US" sz="2400" dirty="0">
                <a:solidFill>
                  <a:srgbClr val="5F5F5F">
                    <a:alpha val="99000"/>
                  </a:srgbClr>
                </a:solidFill>
                <a:latin typeface="Segoe UI"/>
              </a:rPr>
              <a:t>Timer</a:t>
            </a:r>
          </a:p>
          <a:p>
            <a:pPr marL="346074" indent="-342900">
              <a:lnSpc>
                <a:spcPct val="100000"/>
              </a:lnSpc>
            </a:pPr>
            <a:r>
              <a:rPr lang="en-US" sz="2400" dirty="0">
                <a:solidFill>
                  <a:srgbClr val="5F5F5F">
                    <a:alpha val="99000"/>
                  </a:srgbClr>
                </a:solidFill>
                <a:latin typeface="Segoe UI"/>
              </a:rPr>
              <a:t>GitHub </a:t>
            </a:r>
            <a:r>
              <a:rPr lang="en-US" sz="2400" dirty="0" err="1">
                <a:solidFill>
                  <a:srgbClr val="5F5F5F">
                    <a:alpha val="99000"/>
                  </a:srgbClr>
                </a:solidFill>
                <a:latin typeface="Segoe UI"/>
              </a:rPr>
              <a:t>webhook</a:t>
            </a:r>
            <a:endParaRPr lang="en-US" sz="2400" dirty="0">
              <a:solidFill>
                <a:srgbClr val="5F5F5F">
                  <a:alpha val="99000"/>
                </a:srgbClr>
              </a:solidFill>
              <a:latin typeface="Segoe UI"/>
            </a:endParaRPr>
          </a:p>
          <a:p>
            <a:pPr marL="346074" indent="-342900">
              <a:lnSpc>
                <a:spcPct val="100000"/>
              </a:lnSpc>
            </a:pPr>
            <a:r>
              <a:rPr lang="en-US" sz="2400" dirty="0">
                <a:solidFill>
                  <a:srgbClr val="5F5F5F">
                    <a:alpha val="99000"/>
                  </a:srgbClr>
                </a:solidFill>
                <a:latin typeface="Segoe UI"/>
              </a:rPr>
              <a:t>Generic </a:t>
            </a:r>
            <a:r>
              <a:rPr lang="en-US" sz="2400" dirty="0" err="1">
                <a:solidFill>
                  <a:srgbClr val="5F5F5F">
                    <a:alpha val="99000"/>
                  </a:srgbClr>
                </a:solidFill>
                <a:latin typeface="Segoe UI"/>
              </a:rPr>
              <a:t>webhook</a:t>
            </a:r>
            <a:endParaRPr lang="en-US" sz="2400" dirty="0">
              <a:solidFill>
                <a:srgbClr val="5F5F5F">
                  <a:alpha val="99000"/>
                </a:srgbClr>
              </a:solidFill>
              <a:latin typeface="Segoe UI"/>
            </a:endParaRPr>
          </a:p>
          <a:p>
            <a:pPr marL="346074" indent="-342900">
              <a:lnSpc>
                <a:spcPct val="100000"/>
              </a:lnSpc>
            </a:pPr>
            <a:r>
              <a:rPr lang="en-US" sz="2400" dirty="0">
                <a:solidFill>
                  <a:srgbClr val="5F5F5F">
                    <a:alpha val="99000"/>
                  </a:srgbClr>
                </a:solidFill>
                <a:latin typeface="Segoe UI"/>
              </a:rPr>
              <a:t>Azure Cosmos DB</a:t>
            </a:r>
          </a:p>
          <a:p>
            <a:pPr marL="346074" indent="-342900">
              <a:lnSpc>
                <a:spcPct val="100000"/>
              </a:lnSpc>
            </a:pPr>
            <a:r>
              <a:rPr lang="en-US" sz="2400" dirty="0">
                <a:solidFill>
                  <a:srgbClr val="5F5F5F">
                    <a:alpha val="99000"/>
                  </a:srgbClr>
                </a:solidFill>
                <a:latin typeface="Segoe UI"/>
              </a:rPr>
              <a:t>Blob storage</a:t>
            </a:r>
          </a:p>
          <a:p>
            <a:pPr marL="346074" indent="-342900">
              <a:lnSpc>
                <a:spcPct val="100000"/>
              </a:lnSpc>
            </a:pPr>
            <a:r>
              <a:rPr lang="en-US" sz="2400" dirty="0">
                <a:solidFill>
                  <a:srgbClr val="5F5F5F">
                    <a:alpha val="99000"/>
                  </a:srgbClr>
                </a:solidFill>
                <a:latin typeface="Segoe UI"/>
              </a:rPr>
              <a:t>Queue storage</a:t>
            </a:r>
          </a:p>
          <a:p>
            <a:pPr marL="346074" indent="-342900">
              <a:lnSpc>
                <a:spcPct val="100000"/>
              </a:lnSpc>
            </a:pPr>
            <a:r>
              <a:rPr lang="en-US" sz="2400" dirty="0">
                <a:solidFill>
                  <a:srgbClr val="5F5F5F">
                    <a:alpha val="99000"/>
                  </a:srgbClr>
                </a:solidFill>
                <a:latin typeface="Segoe UI"/>
              </a:rPr>
              <a:t>Event Hub</a:t>
            </a:r>
          </a:p>
          <a:p>
            <a:pPr marL="346074" indent="-342900">
              <a:lnSpc>
                <a:spcPct val="100000"/>
              </a:lnSpc>
            </a:pPr>
            <a:r>
              <a:rPr lang="en-US" sz="2400" dirty="0">
                <a:solidFill>
                  <a:srgbClr val="5F5F5F">
                    <a:alpha val="99000"/>
                  </a:srgbClr>
                </a:solidFill>
                <a:latin typeface="Segoe UI"/>
              </a:rPr>
              <a:t>Service Bus Queue</a:t>
            </a:r>
          </a:p>
          <a:p>
            <a:pPr marL="346074" indent="-342900">
              <a:lnSpc>
                <a:spcPct val="100000"/>
              </a:lnSpc>
            </a:pPr>
            <a:r>
              <a:rPr lang="en-US" sz="2400" dirty="0">
                <a:solidFill>
                  <a:srgbClr val="5F5F5F">
                    <a:alpha val="99000"/>
                  </a:srgbClr>
                </a:solidFill>
                <a:latin typeface="Segoe UI"/>
              </a:rPr>
              <a:t>Service Bus Topic</a:t>
            </a:r>
          </a:p>
        </p:txBody>
      </p:sp>
      <p:sp>
        <p:nvSpPr>
          <p:cNvPr id="2" name="Title 1"/>
          <p:cNvSpPr>
            <a:spLocks noGrp="1"/>
          </p:cNvSpPr>
          <p:nvPr>
            <p:ph type="title"/>
          </p:nvPr>
        </p:nvSpPr>
        <p:spPr/>
        <p:txBody>
          <a:bodyPr/>
          <a:lstStyle/>
          <a:p>
            <a:r>
              <a:rPr lang="en-GB" dirty="0"/>
              <a:t>Azure Functions - Triggers</a:t>
            </a:r>
          </a:p>
        </p:txBody>
      </p:sp>
    </p:spTree>
    <p:extLst>
      <p:ext uri="{BB962C8B-B14F-4D97-AF65-F5344CB8AC3E}">
        <p14:creationId xmlns:p14="http://schemas.microsoft.com/office/powerpoint/2010/main" val="424469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250"/>
                                        <p:tgtEl>
                                          <p:spTgt spid="7">
                                            <p:txEl>
                                              <p:pRg st="4" end="4"/>
                                            </p:txEl>
                                          </p:spTgt>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250"/>
                                        <p:tgtEl>
                                          <p:spTgt spid="7">
                                            <p:txEl>
                                              <p:pRg st="5" end="5"/>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250"/>
                                        <p:tgtEl>
                                          <p:spTgt spid="7">
                                            <p:txEl>
                                              <p:pRg st="6" end="6"/>
                                            </p:txEl>
                                          </p:spTgt>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250"/>
                                        <p:tgtEl>
                                          <p:spTgt spid="7">
                                            <p:txEl>
                                              <p:pRg st="7" end="7"/>
                                            </p:txEl>
                                          </p:spTgt>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250"/>
                                        <p:tgtEl>
                                          <p:spTgt spid="7">
                                            <p:txEl>
                                              <p:pRg st="8" end="8"/>
                                            </p:txEl>
                                          </p:spTgt>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animEffect transition="in" filter="fade">
                                      <p:cBhvr>
                                        <p:cTn id="47" dur="25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899" y="170708"/>
            <a:ext cx="11655840" cy="888469"/>
          </a:xfrm>
        </p:spPr>
        <p:txBody>
          <a:bodyPr/>
          <a:lstStyle/>
          <a:p>
            <a:r>
              <a:rPr lang="en-US" dirty="0"/>
              <a:t>Azure Functions</a:t>
            </a:r>
            <a:br>
              <a:rPr lang="en-US" dirty="0"/>
            </a:br>
            <a:endParaRPr lang="en-US" i="1" dirty="0"/>
          </a:p>
        </p:txBody>
      </p:sp>
      <p:pic>
        <p:nvPicPr>
          <p:cNvPr id="8" name="Picture 7" descr="A screenshot of a computer screen&#10;&#10;Description generated with very high confidence">
            <a:extLst>
              <a:ext uri="{FF2B5EF4-FFF2-40B4-BE49-F238E27FC236}">
                <a16:creationId xmlns:a16="http://schemas.microsoft.com/office/drawing/2014/main" id="{7DD97489-23C5-4A61-9B52-451B268D4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3" y="1003497"/>
            <a:ext cx="8343895" cy="5305862"/>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734787" cy="339785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Connect to resources and orchestrate workflows</a:t>
            </a:r>
          </a:p>
          <a:p>
            <a:pPr marL="346074" indent="-342900">
              <a:lnSpc>
                <a:spcPct val="100000"/>
              </a:lnSpc>
            </a:pPr>
            <a:r>
              <a:rPr lang="en-US" sz="2400" dirty="0">
                <a:solidFill>
                  <a:srgbClr val="5F5F5F">
                    <a:alpha val="99000"/>
                  </a:srgbClr>
                </a:solidFill>
                <a:latin typeface="Segoe UI"/>
              </a:rPr>
              <a:t>Comprised of </a:t>
            </a:r>
            <a:r>
              <a:rPr lang="en-US" sz="2400" i="1" dirty="0">
                <a:solidFill>
                  <a:srgbClr val="5F5F5F">
                    <a:alpha val="99000"/>
                  </a:srgbClr>
                </a:solidFill>
                <a:latin typeface="Segoe UI"/>
              </a:rPr>
              <a:t>triggers</a:t>
            </a:r>
            <a:r>
              <a:rPr lang="en-US" sz="2400" dirty="0">
                <a:solidFill>
                  <a:srgbClr val="5F5F5F">
                    <a:alpha val="99000"/>
                  </a:srgbClr>
                </a:solidFill>
                <a:latin typeface="Segoe UI"/>
              </a:rPr>
              <a:t> and </a:t>
            </a:r>
            <a:r>
              <a:rPr lang="en-US" sz="2400" i="1" dirty="0">
                <a:solidFill>
                  <a:srgbClr val="5F5F5F">
                    <a:alpha val="99000"/>
                  </a:srgbClr>
                </a:solidFill>
                <a:latin typeface="Segoe UI"/>
              </a:rPr>
              <a:t>actions</a:t>
            </a:r>
            <a:endParaRPr lang="en-US" sz="2400" dirty="0">
              <a:solidFill>
                <a:srgbClr val="5F5F5F">
                  <a:alpha val="99000"/>
                </a:srgbClr>
              </a:solidFill>
              <a:latin typeface="Segoe UI"/>
            </a:endParaRPr>
          </a:p>
          <a:p>
            <a:pPr marL="346074" indent="-342900">
              <a:lnSpc>
                <a:spcPct val="100000"/>
              </a:lnSpc>
            </a:pPr>
            <a:r>
              <a:rPr lang="en-US" sz="2400" dirty="0" err="1">
                <a:solidFill>
                  <a:srgbClr val="5F5F5F">
                    <a:alpha val="99000"/>
                  </a:srgbClr>
                </a:solidFill>
                <a:latin typeface="Segoe UI"/>
              </a:rPr>
              <a:t>Autoscale</a:t>
            </a:r>
            <a:r>
              <a:rPr lang="en-US" sz="2400" dirty="0">
                <a:solidFill>
                  <a:srgbClr val="5F5F5F">
                    <a:alpha val="99000"/>
                  </a:srgbClr>
                </a:solidFill>
                <a:latin typeface="Segoe UI"/>
              </a:rPr>
              <a:t>, </a:t>
            </a:r>
            <a:r>
              <a:rPr lang="en-US" sz="2400" dirty="0" err="1">
                <a:solidFill>
                  <a:srgbClr val="5F5F5F">
                    <a:alpha val="99000"/>
                  </a:srgbClr>
                </a:solidFill>
                <a:latin typeface="Segoe UI"/>
              </a:rPr>
              <a:t>serverless</a:t>
            </a:r>
            <a:r>
              <a:rPr lang="en-US" sz="2400" dirty="0">
                <a:solidFill>
                  <a:srgbClr val="5F5F5F">
                    <a:alpha val="99000"/>
                  </a:srgbClr>
                </a:solidFill>
                <a:latin typeface="Segoe UI"/>
              </a:rPr>
              <a:t> </a:t>
            </a:r>
            <a:r>
              <a:rPr lang="en-US" sz="2400" dirty="0" err="1">
                <a:solidFill>
                  <a:srgbClr val="5F5F5F">
                    <a:alpha val="99000"/>
                  </a:srgbClr>
                </a:solidFill>
                <a:latin typeface="Segoe UI"/>
              </a:rPr>
              <a:t>iPaaS</a:t>
            </a:r>
            <a:endParaRPr lang="en-US" sz="2400" dirty="0">
              <a:solidFill>
                <a:srgbClr val="5F5F5F">
                  <a:alpha val="99000"/>
                </a:srgbClr>
              </a:solidFill>
              <a:latin typeface="Segoe UI"/>
            </a:endParaRPr>
          </a:p>
          <a:p>
            <a:pPr marL="346074" indent="-342900">
              <a:lnSpc>
                <a:spcPct val="100000"/>
              </a:lnSpc>
            </a:pPr>
            <a:r>
              <a:rPr lang="en-US" sz="2400" dirty="0">
                <a:solidFill>
                  <a:srgbClr val="5F5F5F">
                    <a:alpha val="99000"/>
                  </a:srgbClr>
                </a:solidFill>
                <a:latin typeface="Segoe UI"/>
              </a:rPr>
              <a:t>Premium features include EDI, XML validation and B2B trading support</a:t>
            </a:r>
          </a:p>
          <a:p>
            <a:pPr marL="346074" indent="-342900">
              <a:lnSpc>
                <a:spcPct val="100000"/>
              </a:lnSpc>
            </a:pPr>
            <a:r>
              <a:rPr lang="en-US" sz="2400" dirty="0">
                <a:solidFill>
                  <a:srgbClr val="5F5F5F">
                    <a:alpha val="99000"/>
                  </a:srgbClr>
                </a:solidFill>
                <a:latin typeface="Segoe UI"/>
              </a:rPr>
              <a:t>There are </a:t>
            </a:r>
            <a:r>
              <a:rPr lang="en-US" sz="2400" dirty="0">
                <a:solidFill>
                  <a:srgbClr val="5F5F5F">
                    <a:alpha val="99000"/>
                  </a:srgbClr>
                </a:solidFill>
                <a:latin typeface="Segoe UI"/>
                <a:hlinkClick r:id="rId5"/>
              </a:rPr>
              <a:t>many connectors</a:t>
            </a: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hlinkClick r:id="rId6"/>
              </a:rPr>
              <a:t>Logic Apps</a:t>
            </a:r>
            <a:endParaRPr lang="en-GB" dirty="0"/>
          </a:p>
        </p:txBody>
      </p:sp>
    </p:spTree>
    <p:extLst>
      <p:ext uri="{BB962C8B-B14F-4D97-AF65-F5344CB8AC3E}">
        <p14:creationId xmlns:p14="http://schemas.microsoft.com/office/powerpoint/2010/main" val="225420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2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Logic Apps</a:t>
            </a:r>
          </a:p>
        </p:txBody>
      </p:sp>
      <p:pic>
        <p:nvPicPr>
          <p:cNvPr id="4" name="Picture 3" descr="A screenshot of a social media post&#10;&#10;Description generated with very high confidence">
            <a:extLst>
              <a:ext uri="{FF2B5EF4-FFF2-40B4-BE49-F238E27FC236}">
                <a16:creationId xmlns:a16="http://schemas.microsoft.com/office/drawing/2014/main" id="{DE2DFC2A-0524-4001-810F-86775C407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729" y="1339399"/>
            <a:ext cx="7500861" cy="5127171"/>
          </a:xfrm>
          <a:prstGeom prst="rect">
            <a:avLst/>
          </a:prstGeom>
        </p:spPr>
      </p:pic>
    </p:spTree>
    <p:extLst>
      <p:ext uri="{BB962C8B-B14F-4D97-AF65-F5344CB8AC3E}">
        <p14:creationId xmlns:p14="http://schemas.microsoft.com/office/powerpoint/2010/main" val="32459386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pPr marL="0" indent="0">
              <a:buNone/>
            </a:pPr>
            <a:r>
              <a:rPr lang="en-US" dirty="0"/>
              <a:t>Designing Advanced Applications</a:t>
            </a:r>
          </a:p>
          <a:p>
            <a:r>
              <a:rPr lang="en-US" dirty="0"/>
              <a:t>Messaging Options</a:t>
            </a:r>
          </a:p>
          <a:p>
            <a:r>
              <a:rPr lang="en-US" dirty="0"/>
              <a:t>Implement Background Processing</a:t>
            </a:r>
          </a:p>
          <a:p>
            <a:r>
              <a:rPr lang="en-US" dirty="0"/>
              <a:t>Create Long-running applications</a:t>
            </a:r>
          </a:p>
          <a:p>
            <a:r>
              <a:rPr lang="en-US" dirty="0"/>
              <a:t>Compute-Intensive Applications</a:t>
            </a:r>
          </a:p>
          <a:p>
            <a:r>
              <a:rPr lang="en-US" dirty="0"/>
              <a:t>Integrating Azure Services</a:t>
            </a:r>
          </a:p>
          <a:p>
            <a:endParaRPr lang="en-US" dirty="0"/>
          </a:p>
        </p:txBody>
      </p:sp>
      <p:sp>
        <p:nvSpPr>
          <p:cNvPr id="2" name="Title 1"/>
          <p:cNvSpPr>
            <a:spLocks noGrp="1"/>
          </p:cNvSpPr>
          <p:nvPr>
            <p:ph type="title"/>
          </p:nvPr>
        </p:nvSpPr>
        <p:spPr/>
        <p:txBody>
          <a:bodyPr/>
          <a:lstStyle/>
          <a:p>
            <a:r>
              <a:rPr lang="en-US"/>
              <a:t>Module Overview</a:t>
            </a:r>
            <a:endParaRPr lang="en-US" dirty="0"/>
          </a:p>
        </p:txBody>
      </p:sp>
    </p:spTree>
    <p:extLst>
      <p:ext uri="{BB962C8B-B14F-4D97-AF65-F5344CB8AC3E}">
        <p14:creationId xmlns:p14="http://schemas.microsoft.com/office/powerpoint/2010/main" val="31834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95030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Long Running Applications</a:t>
            </a:r>
          </a:p>
        </p:txBody>
      </p:sp>
      <p:sp>
        <p:nvSpPr>
          <p:cNvPr id="3" name="Content Placeholder 2"/>
          <p:cNvSpPr>
            <a:spLocks noGrp="1"/>
          </p:cNvSpPr>
          <p:nvPr>
            <p:ph type="subTitle" idx="1"/>
          </p:nvPr>
        </p:nvSpPr>
        <p:spPr/>
        <p:txBody>
          <a:bodyPr/>
          <a:lstStyle/>
          <a:p>
            <a:r>
              <a:rPr lang="en-US" dirty="0"/>
              <a:t>Azure Scheduler</a:t>
            </a:r>
          </a:p>
          <a:p>
            <a:r>
              <a:rPr lang="en-US" dirty="0"/>
              <a:t>Azure Batch</a:t>
            </a:r>
          </a:p>
          <a:p>
            <a:endParaRPr lang="en-US" dirty="0"/>
          </a:p>
        </p:txBody>
      </p:sp>
    </p:spTree>
    <p:extLst>
      <p:ext uri="{BB962C8B-B14F-4D97-AF65-F5344CB8AC3E}">
        <p14:creationId xmlns:p14="http://schemas.microsoft.com/office/powerpoint/2010/main" val="1569951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2068259"/>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Platform service for scheduling reliable actions on a recurrent , simple or complex schedule. </a:t>
            </a:r>
          </a:p>
          <a:p>
            <a:pPr marL="346074" indent="-342900">
              <a:lnSpc>
                <a:spcPct val="100000"/>
              </a:lnSpc>
            </a:pPr>
            <a:r>
              <a:rPr lang="en-US" sz="2400" dirty="0">
                <a:solidFill>
                  <a:srgbClr val="5F5F5F">
                    <a:alpha val="99000"/>
                  </a:srgbClr>
                </a:solidFill>
                <a:latin typeface="Segoe UI"/>
              </a:rPr>
              <a:t>Supports Service bus relay for hybrid scenarios</a:t>
            </a:r>
          </a:p>
          <a:p>
            <a:pPr marL="346074" indent="-342900">
              <a:lnSpc>
                <a:spcPct val="100000"/>
              </a:lnSpc>
            </a:pPr>
            <a:r>
              <a:rPr lang="en-US" sz="2400" dirty="0">
                <a:solidFill>
                  <a:srgbClr val="5F5F5F">
                    <a:alpha val="99000"/>
                  </a:srgbClr>
                </a:solidFill>
                <a:latin typeface="Segoe UI"/>
              </a:rPr>
              <a:t>High availability built in.</a:t>
            </a:r>
          </a:p>
          <a:p>
            <a:pPr marL="346074" indent="-342900">
              <a:lnSpc>
                <a:spcPct val="100000"/>
              </a:lnSpc>
            </a:pPr>
            <a:r>
              <a:rPr lang="en-US" sz="2400" dirty="0">
                <a:solidFill>
                  <a:srgbClr val="5F5F5F">
                    <a:alpha val="99000"/>
                  </a:srgbClr>
                </a:solidFill>
                <a:latin typeface="Segoe UI"/>
              </a:rPr>
              <a:t>Configurable retry policy</a:t>
            </a:r>
          </a:p>
        </p:txBody>
      </p:sp>
      <p:sp>
        <p:nvSpPr>
          <p:cNvPr id="2" name="Title 1"/>
          <p:cNvSpPr>
            <a:spLocks noGrp="1"/>
          </p:cNvSpPr>
          <p:nvPr>
            <p:ph type="title"/>
          </p:nvPr>
        </p:nvSpPr>
        <p:spPr/>
        <p:txBody>
          <a:bodyPr/>
          <a:lstStyle/>
          <a:p>
            <a:r>
              <a:rPr lang="en-GB" dirty="0">
                <a:hlinkClick r:id="rId5"/>
              </a:rPr>
              <a:t>Azure Scheduler</a:t>
            </a:r>
            <a:endParaRPr lang="en-GB" dirty="0"/>
          </a:p>
        </p:txBody>
      </p:sp>
    </p:spTree>
    <p:extLst>
      <p:ext uri="{BB962C8B-B14F-4D97-AF65-F5344CB8AC3E}">
        <p14:creationId xmlns:p14="http://schemas.microsoft.com/office/powerpoint/2010/main" val="120699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Batch </a:t>
            </a:r>
            <a:r>
              <a:rPr lang="en-US" sz="2400" i="1" dirty="0">
                <a:solidFill>
                  <a:srgbClr val="5F5F5F">
                    <a:alpha val="99000"/>
                  </a:srgbClr>
                </a:solidFill>
                <a:latin typeface="Segoe UI"/>
              </a:rPr>
              <a:t>pools</a:t>
            </a:r>
            <a:r>
              <a:rPr lang="en-US" sz="2400" dirty="0">
                <a:solidFill>
                  <a:srgbClr val="5F5F5F">
                    <a:alpha val="99000"/>
                  </a:srgbClr>
                </a:solidFill>
                <a:latin typeface="Segoe UI"/>
              </a:rPr>
              <a:t> manage Batch </a:t>
            </a:r>
            <a:r>
              <a:rPr lang="en-US" sz="2400" i="1" dirty="0">
                <a:solidFill>
                  <a:srgbClr val="5F5F5F">
                    <a:alpha val="99000"/>
                  </a:srgbClr>
                </a:solidFill>
                <a:latin typeface="Segoe UI"/>
              </a:rPr>
              <a:t>jobs</a:t>
            </a:r>
            <a:endParaRPr lang="en-US" sz="2400" dirty="0">
              <a:solidFill>
                <a:srgbClr val="5F5F5F">
                  <a:alpha val="99000"/>
                </a:srgbClr>
              </a:solidFill>
              <a:latin typeface="Segoe UI"/>
            </a:endParaRPr>
          </a:p>
          <a:p>
            <a:pPr marL="346074" indent="-342900">
              <a:lnSpc>
                <a:spcPct val="100000"/>
              </a:lnSpc>
            </a:pPr>
            <a:r>
              <a:rPr lang="en-US" sz="2400" i="1" dirty="0">
                <a:solidFill>
                  <a:srgbClr val="5F5F5F">
                    <a:alpha val="99000"/>
                  </a:srgbClr>
                </a:solidFill>
                <a:latin typeface="Segoe UI"/>
              </a:rPr>
              <a:t>Jobs</a:t>
            </a:r>
            <a:r>
              <a:rPr lang="en-US" sz="2400" dirty="0">
                <a:solidFill>
                  <a:srgbClr val="5F5F5F">
                    <a:alpha val="99000"/>
                  </a:srgbClr>
                </a:solidFill>
                <a:latin typeface="Segoe UI"/>
              </a:rPr>
              <a:t> are comprised of </a:t>
            </a:r>
            <a:r>
              <a:rPr lang="en-US" sz="2400" i="1" dirty="0">
                <a:solidFill>
                  <a:srgbClr val="5F5F5F">
                    <a:alpha val="99000"/>
                  </a:srgbClr>
                </a:solidFill>
                <a:latin typeface="Segoe UI"/>
              </a:rPr>
              <a:t>Tasks</a:t>
            </a:r>
          </a:p>
          <a:p>
            <a:pPr marL="346074" indent="-342900">
              <a:lnSpc>
                <a:spcPct val="100000"/>
              </a:lnSpc>
            </a:pPr>
            <a:r>
              <a:rPr lang="en-US" sz="2400" dirty="0">
                <a:solidFill>
                  <a:srgbClr val="5F5F5F">
                    <a:alpha val="99000"/>
                  </a:srgbClr>
                </a:solidFill>
                <a:latin typeface="Segoe UI"/>
              </a:rPr>
              <a:t>Tasks are executable objects (.exe, .ps1, .</a:t>
            </a:r>
            <a:r>
              <a:rPr lang="en-US" sz="2400" dirty="0" err="1">
                <a:solidFill>
                  <a:srgbClr val="5F5F5F">
                    <a:alpha val="99000"/>
                  </a:srgbClr>
                </a:solidFill>
                <a:latin typeface="Segoe UI"/>
              </a:rPr>
              <a:t>py</a:t>
            </a:r>
            <a:r>
              <a:rPr lang="en-US" sz="2400" dirty="0">
                <a:solidFill>
                  <a:srgbClr val="5F5F5F">
                    <a:alpha val="99000"/>
                  </a:srgbClr>
                </a:solidFill>
                <a:latin typeface="Segoe UI"/>
              </a:rPr>
              <a:t>, etc.)</a:t>
            </a:r>
          </a:p>
          <a:p>
            <a:pPr marL="346074" indent="-342900">
              <a:lnSpc>
                <a:spcPct val="100000"/>
              </a:lnSpc>
            </a:pPr>
            <a:r>
              <a:rPr lang="en-US" sz="2400" dirty="0">
                <a:solidFill>
                  <a:srgbClr val="5F5F5F">
                    <a:alpha val="99000"/>
                  </a:srgbClr>
                </a:solidFill>
                <a:latin typeface="Segoe UI"/>
              </a:rPr>
              <a:t>Highly scalable</a:t>
            </a:r>
          </a:p>
        </p:txBody>
      </p:sp>
      <p:sp>
        <p:nvSpPr>
          <p:cNvPr id="2" name="Title 1"/>
          <p:cNvSpPr>
            <a:spLocks noGrp="1"/>
          </p:cNvSpPr>
          <p:nvPr>
            <p:ph type="title"/>
          </p:nvPr>
        </p:nvSpPr>
        <p:spPr/>
        <p:txBody>
          <a:bodyPr/>
          <a:lstStyle/>
          <a:p>
            <a:r>
              <a:rPr lang="en-GB" dirty="0">
                <a:hlinkClick r:id="rId5"/>
              </a:rPr>
              <a:t>Azure Batch</a:t>
            </a:r>
            <a:endParaRPr lang="en-GB" dirty="0"/>
          </a:p>
        </p:txBody>
      </p:sp>
    </p:spTree>
    <p:extLst>
      <p:ext uri="{BB962C8B-B14F-4D97-AF65-F5344CB8AC3E}">
        <p14:creationId xmlns:p14="http://schemas.microsoft.com/office/powerpoint/2010/main" val="404406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91548"/>
            <a:ext cx="11923073" cy="899537"/>
          </a:xfrm>
        </p:spPr>
        <p:txBody>
          <a:bodyPr/>
          <a:lstStyle/>
          <a:p>
            <a:r>
              <a:rPr lang="en-US" sz="5000" dirty="0"/>
              <a:t>Azure Batch — Job Scheduling as a Service</a:t>
            </a:r>
          </a:p>
        </p:txBody>
      </p:sp>
      <p:grpSp>
        <p:nvGrpSpPr>
          <p:cNvPr id="4" name="Group 3"/>
          <p:cNvGrpSpPr/>
          <p:nvPr/>
        </p:nvGrpSpPr>
        <p:grpSpPr>
          <a:xfrm>
            <a:off x="188557" y="1637767"/>
            <a:ext cx="11736211" cy="2818566"/>
            <a:chOff x="192338" y="1670111"/>
            <a:chExt cx="11971546" cy="2875084"/>
          </a:xfrm>
        </p:grpSpPr>
        <p:cxnSp>
          <p:nvCxnSpPr>
            <p:cNvPr id="27" name="Straight Arrow Connector 26"/>
            <p:cNvCxnSpPr/>
            <p:nvPr/>
          </p:nvCxnSpPr>
          <p:spPr>
            <a:xfrm>
              <a:off x="5755692" y="4362315"/>
              <a:ext cx="5346" cy="182880"/>
            </a:xfrm>
            <a:prstGeom prst="straightConnector1">
              <a:avLst/>
            </a:prstGeom>
            <a:noFill/>
            <a:ln w="41275" cap="rnd" cmpd="sng" algn="ctr">
              <a:solidFill>
                <a:schemeClr val="tx1"/>
              </a:solidFill>
              <a:prstDash val="sysDot"/>
              <a:tailEnd type="none"/>
            </a:ln>
            <a:effectLst/>
          </p:spPr>
        </p:cxnSp>
        <p:cxnSp>
          <p:nvCxnSpPr>
            <p:cNvPr id="15" name="Straight Arrow Connector 14"/>
            <p:cNvCxnSpPr/>
            <p:nvPr/>
          </p:nvCxnSpPr>
          <p:spPr>
            <a:xfrm>
              <a:off x="3930073" y="1670111"/>
              <a:ext cx="5346" cy="1371600"/>
            </a:xfrm>
            <a:prstGeom prst="straightConnector1">
              <a:avLst/>
            </a:prstGeom>
            <a:noFill/>
            <a:ln w="41275" cap="rnd" cmpd="sng" algn="ctr">
              <a:solidFill>
                <a:schemeClr val="tx1"/>
              </a:solidFill>
              <a:prstDash val="sysDot"/>
              <a:tailEnd type="none"/>
            </a:ln>
            <a:effectLst/>
          </p:spPr>
        </p:cxnSp>
        <p:sp>
          <p:nvSpPr>
            <p:cNvPr id="6" name="Rounded Rectangle 5"/>
            <p:cNvSpPr/>
            <p:nvPr/>
          </p:nvSpPr>
          <p:spPr>
            <a:xfrm>
              <a:off x="192338" y="3046854"/>
              <a:ext cx="7478461" cy="1317974"/>
            </a:xfrm>
            <a:prstGeom prst="roundRect">
              <a:avLst>
                <a:gd name="adj" fmla="val 0"/>
              </a:avLst>
            </a:prstGeom>
            <a:solidFill>
              <a:schemeClr val="accent2"/>
            </a:solidFill>
            <a:ln w="9525" cap="flat" cmpd="sng" algn="ctr">
              <a:noFill/>
              <a:prstDash val="solid"/>
              <a:round/>
            </a:ln>
            <a:effectLst/>
          </p:spPr>
          <p:txBody>
            <a:bodyPr lIns="179285" tIns="89642" rIns="179285" bIns="143428" rtlCol="0" anchor="t" anchorCtr="0"/>
            <a:lstStyle/>
            <a:p>
              <a:pPr algn="ctr" defTabSz="896354">
                <a:spcAft>
                  <a:spcPts val="288"/>
                </a:spcAft>
                <a:defRPr/>
              </a:pPr>
              <a:r>
                <a:rPr lang="en-US" sz="2745" kern="0" dirty="0">
                  <a:gradFill>
                    <a:gsLst>
                      <a:gs pos="1250">
                        <a:srgbClr val="FFFFFF"/>
                      </a:gs>
                      <a:gs pos="100000">
                        <a:srgbClr val="FFFFFF"/>
                      </a:gs>
                    </a:gsLst>
                    <a:lin ang="5400000" scaled="0"/>
                  </a:gradFill>
                </a:rPr>
                <a:t>Azure Batch</a:t>
              </a:r>
            </a:p>
          </p:txBody>
        </p:sp>
        <p:sp>
          <p:nvSpPr>
            <p:cNvPr id="26" name="Rounded Rectangle 25"/>
            <p:cNvSpPr/>
            <p:nvPr/>
          </p:nvSpPr>
          <p:spPr>
            <a:xfrm>
              <a:off x="282500" y="3646726"/>
              <a:ext cx="7298136" cy="575295"/>
            </a:xfrm>
            <a:prstGeom prst="roundRect">
              <a:avLst>
                <a:gd name="adj" fmla="val 0"/>
              </a:avLst>
            </a:prstGeom>
            <a:solidFill>
              <a:schemeClr val="accent2"/>
            </a:solidFill>
            <a:ln w="19050" cap="flat" cmpd="sng" algn="ctr">
              <a:solidFill>
                <a:schemeClr val="tx1"/>
              </a:solidFill>
              <a:prstDash val="solid"/>
              <a:round/>
            </a:ln>
            <a:effectLst/>
          </p:spPr>
          <p:txBody>
            <a:bodyPr rtlCol="0" anchor="ctr" anchorCtr="0"/>
            <a:lstStyle/>
            <a:p>
              <a:pPr algn="ctr" defTabSz="896354">
                <a:defRPr/>
              </a:pPr>
              <a:r>
                <a:rPr lang="en-US" sz="1961" kern="0" dirty="0">
                  <a:gradFill>
                    <a:gsLst>
                      <a:gs pos="1250">
                        <a:srgbClr val="FFFFFF"/>
                      </a:gs>
                      <a:gs pos="100000">
                        <a:srgbClr val="FFFFFF"/>
                      </a:gs>
                    </a:gsLst>
                    <a:lin ang="5400000" scaled="0"/>
                  </a:gradFill>
                </a:rPr>
                <a:t>VM management and job scheduling</a:t>
              </a:r>
            </a:p>
          </p:txBody>
        </p:sp>
        <p:sp>
          <p:nvSpPr>
            <p:cNvPr id="28" name="Freeform 27"/>
            <p:cNvSpPr/>
            <p:nvPr/>
          </p:nvSpPr>
          <p:spPr bwMode="auto">
            <a:xfrm>
              <a:off x="7805103" y="3610516"/>
              <a:ext cx="0" cy="64008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29" name="Freeform 28"/>
            <p:cNvSpPr/>
            <p:nvPr/>
          </p:nvSpPr>
          <p:spPr bwMode="auto">
            <a:xfrm flipV="1">
              <a:off x="7797800" y="3875312"/>
              <a:ext cx="717658" cy="4571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3" name="Rectangle 2"/>
            <p:cNvSpPr/>
            <p:nvPr/>
          </p:nvSpPr>
          <p:spPr>
            <a:xfrm>
              <a:off x="8535068" y="3394149"/>
              <a:ext cx="3628816" cy="1015663"/>
            </a:xfrm>
            <a:prstGeom prst="rect">
              <a:avLst/>
            </a:prstGeom>
          </p:spPr>
          <p:txBody>
            <a:bodyPr wrap="square">
              <a:spAutoFit/>
            </a:bodyPr>
            <a:lstStyle/>
            <a:p>
              <a:pPr marL="179277" indent="-179277" defTabSz="896091" fontAlgn="base">
                <a:spcBef>
                  <a:spcPct val="0"/>
                </a:spcBef>
                <a:spcAft>
                  <a:spcPct val="0"/>
                </a:spcAft>
                <a:buFont typeface="Arial" panose="020B0604020202020204" pitchFamily="34" charset="0"/>
                <a:buChar char="•"/>
              </a:pPr>
              <a:r>
                <a:rPr lang="en-US" sz="1961" dirty="0">
                  <a:gradFill>
                    <a:gsLst>
                      <a:gs pos="1250">
                        <a:srgbClr val="FFFFFF"/>
                      </a:gs>
                      <a:gs pos="100000">
                        <a:srgbClr val="FFFFFF"/>
                      </a:gs>
                    </a:gsLst>
                    <a:lin ang="5400000" scaled="0"/>
                  </a:gradFill>
                </a:rPr>
                <a:t>Foundational batch processing service</a:t>
              </a:r>
            </a:p>
            <a:p>
              <a:pPr marL="179277" indent="-179277" defTabSz="896091" fontAlgn="base">
                <a:spcBef>
                  <a:spcPct val="0"/>
                </a:spcBef>
                <a:spcAft>
                  <a:spcPct val="0"/>
                </a:spcAft>
                <a:buFont typeface="Arial" panose="020B0604020202020204" pitchFamily="34" charset="0"/>
                <a:buChar char="•"/>
              </a:pPr>
              <a:r>
                <a:rPr lang="en-US" sz="1961" dirty="0">
                  <a:gradFill>
                    <a:gsLst>
                      <a:gs pos="1250">
                        <a:srgbClr val="FFFFFF"/>
                      </a:gs>
                      <a:gs pos="100000">
                        <a:srgbClr val="FFFFFF"/>
                      </a:gs>
                    </a:gsLst>
                    <a:lin ang="5400000" scaled="0"/>
                  </a:gradFill>
                </a:rPr>
                <a:t>Avoid building infrastructure</a:t>
              </a:r>
            </a:p>
          </p:txBody>
        </p:sp>
      </p:grpSp>
      <p:sp>
        <p:nvSpPr>
          <p:cNvPr id="20" name="Rounded Rectangle 19"/>
          <p:cNvSpPr/>
          <p:nvPr/>
        </p:nvSpPr>
        <p:spPr>
          <a:xfrm>
            <a:off x="269239" y="1185165"/>
            <a:ext cx="7171399" cy="460666"/>
          </a:xfrm>
          <a:prstGeom prst="roundRect">
            <a:avLst>
              <a:gd name="adj" fmla="val 0"/>
            </a:avLst>
          </a:prstGeom>
          <a:solidFill>
            <a:schemeClr val="accent5"/>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96354">
              <a:defRPr/>
            </a:pPr>
            <a:r>
              <a:rPr lang="en-US" sz="2353" kern="0" dirty="0">
                <a:gradFill>
                  <a:gsLst>
                    <a:gs pos="1250">
                      <a:srgbClr val="FFFFFF"/>
                    </a:gs>
                    <a:gs pos="100000">
                      <a:srgbClr val="FFFFFF"/>
                    </a:gs>
                  </a:gsLst>
                  <a:lin ang="5400000" scaled="0"/>
                </a:gradFill>
              </a:rPr>
              <a:t>User application or service</a:t>
            </a:r>
          </a:p>
        </p:txBody>
      </p:sp>
      <p:sp>
        <p:nvSpPr>
          <p:cNvPr id="21" name="Rounded Rectangle 20"/>
          <p:cNvSpPr/>
          <p:nvPr/>
        </p:nvSpPr>
        <p:spPr>
          <a:xfrm>
            <a:off x="188558" y="4478141"/>
            <a:ext cx="7331450" cy="1593212"/>
          </a:xfrm>
          <a:prstGeom prst="roundRect">
            <a:avLst>
              <a:gd name="adj" fmla="val 0"/>
            </a:avLst>
          </a:prstGeom>
          <a:noFill/>
          <a:ln w="10795" cap="flat" cmpd="sng" algn="ctr">
            <a:solidFill>
              <a:schemeClr val="tx1"/>
            </a:solidFill>
            <a:prstDash val="solid"/>
            <a:round/>
          </a:ln>
          <a:effectLst/>
        </p:spPr>
        <p:txBody>
          <a:bodyPr rtlCol="0" anchor="ctr"/>
          <a:lstStyle/>
          <a:p>
            <a:pPr algn="ctr" defTabSz="896354">
              <a:defRPr/>
            </a:pPr>
            <a:endParaRPr lang="en-US" sz="1730" kern="0" dirty="0">
              <a:solidFill>
                <a:srgbClr val="505050"/>
              </a:solidFill>
            </a:endParaRPr>
          </a:p>
        </p:txBody>
      </p:sp>
      <p:grpSp>
        <p:nvGrpSpPr>
          <p:cNvPr id="22" name="Group 21"/>
          <p:cNvGrpSpPr/>
          <p:nvPr/>
        </p:nvGrpSpPr>
        <p:grpSpPr>
          <a:xfrm>
            <a:off x="276947" y="4563087"/>
            <a:ext cx="7154670" cy="1443471"/>
            <a:chOff x="285796" y="4909275"/>
            <a:chExt cx="7298136" cy="1472416"/>
          </a:xfrm>
        </p:grpSpPr>
        <p:sp>
          <p:nvSpPr>
            <p:cNvPr id="23" name="Rounded Rectangle 22"/>
            <p:cNvSpPr/>
            <p:nvPr/>
          </p:nvSpPr>
          <p:spPr>
            <a:xfrm>
              <a:off x="285796" y="4909275"/>
              <a:ext cx="3566160"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PaaS</a:t>
              </a:r>
            </a:p>
            <a:p>
              <a:pPr algn="ctr" defTabSz="896354">
                <a:defRPr/>
              </a:pPr>
              <a:r>
                <a:rPr lang="en-US" sz="1961" kern="0" dirty="0">
                  <a:gradFill>
                    <a:gsLst>
                      <a:gs pos="1250">
                        <a:srgbClr val="FFFFFF"/>
                      </a:gs>
                      <a:gs pos="100000">
                        <a:srgbClr val="FFFFFF"/>
                      </a:gs>
                    </a:gsLst>
                    <a:lin ang="5400000" scaled="0"/>
                  </a:gradFill>
                </a:rPr>
                <a:t>Cloud Services</a:t>
              </a:r>
            </a:p>
          </p:txBody>
        </p:sp>
        <p:sp>
          <p:nvSpPr>
            <p:cNvPr id="24" name="Rounded Rectangle 23"/>
            <p:cNvSpPr/>
            <p:nvPr/>
          </p:nvSpPr>
          <p:spPr>
            <a:xfrm>
              <a:off x="4013536" y="4909275"/>
              <a:ext cx="3570396"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IaaS</a:t>
              </a:r>
            </a:p>
            <a:p>
              <a:pPr algn="ctr" defTabSz="896354">
                <a:defRPr/>
              </a:pPr>
              <a:r>
                <a:rPr lang="en-US" sz="1961" kern="0" dirty="0">
                  <a:gradFill>
                    <a:gsLst>
                      <a:gs pos="1250">
                        <a:srgbClr val="FFFFFF"/>
                      </a:gs>
                      <a:gs pos="100000">
                        <a:srgbClr val="FFFFFF"/>
                      </a:gs>
                    </a:gsLst>
                    <a:lin ang="5400000" scaled="0"/>
                  </a:gradFill>
                </a:rPr>
                <a:t>Virtual Machines</a:t>
              </a:r>
            </a:p>
          </p:txBody>
        </p:sp>
        <p:sp>
          <p:nvSpPr>
            <p:cNvPr id="25" name="Rounded Rectangle 24"/>
            <p:cNvSpPr/>
            <p:nvPr/>
          </p:nvSpPr>
          <p:spPr>
            <a:xfrm>
              <a:off x="285796" y="5741611"/>
              <a:ext cx="7298136" cy="640080"/>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Hardware</a:t>
              </a:r>
            </a:p>
          </p:txBody>
        </p:sp>
      </p:grpSp>
    </p:spTree>
    <p:extLst>
      <p:ext uri="{BB962C8B-B14F-4D97-AF65-F5344CB8AC3E}">
        <p14:creationId xmlns:p14="http://schemas.microsoft.com/office/powerpoint/2010/main" val="1328771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91548"/>
            <a:ext cx="11923073" cy="899537"/>
          </a:xfrm>
        </p:spPr>
        <p:txBody>
          <a:bodyPr/>
          <a:lstStyle/>
          <a:p>
            <a:r>
              <a:rPr lang="en-US" sz="5000" dirty="0"/>
              <a:t>Azure Batch — Job Scheduling as a Service</a:t>
            </a:r>
          </a:p>
        </p:txBody>
      </p:sp>
      <p:sp>
        <p:nvSpPr>
          <p:cNvPr id="10" name="AutoShape 6" descr="Minnesota Wind Direction Map">
            <a:extLst>
              <a:ext uri="{FF2B5EF4-FFF2-40B4-BE49-F238E27FC236}">
                <a16:creationId xmlns:a16="http://schemas.microsoft.com/office/drawing/2014/main" id="{77041C69-3F58-41C2-A256-54118F8D3679}"/>
              </a:ext>
            </a:extLst>
          </p:cNvPr>
          <p:cNvSpPr>
            <a:spLocks noChangeAspect="1" noChangeArrowheads="1"/>
          </p:cNvSpPr>
          <p:nvPr/>
        </p:nvSpPr>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Screen Clipping">
            <a:extLst>
              <a:ext uri="{FF2B5EF4-FFF2-40B4-BE49-F238E27FC236}">
                <a16:creationId xmlns:a16="http://schemas.microsoft.com/office/drawing/2014/main" id="{0AEBA2FB-034B-4337-AF4F-23134ABC0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591" y="1415600"/>
            <a:ext cx="7624818" cy="4967324"/>
          </a:xfrm>
          <a:prstGeom prst="rect">
            <a:avLst/>
          </a:prstGeom>
        </p:spPr>
      </p:pic>
    </p:spTree>
    <p:extLst>
      <p:ext uri="{BB962C8B-B14F-4D97-AF65-F5344CB8AC3E}">
        <p14:creationId xmlns:p14="http://schemas.microsoft.com/office/powerpoint/2010/main" val="36492215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needs to run large scale computation workloads. The compute cluster should be able to scale up and down on demand. You are looking for a cost effective option which can be managed by command line scripting. Choose an option below. </a:t>
            </a:r>
            <a:endParaRPr lang="en-US" sz="2800" dirty="0"/>
          </a:p>
        </p:txBody>
      </p:sp>
      <p:sp>
        <p:nvSpPr>
          <p:cNvPr id="3" name="Content Placeholder 2"/>
          <p:cNvSpPr>
            <a:spLocks noGrp="1"/>
          </p:cNvSpPr>
          <p:nvPr>
            <p:ph idx="1"/>
          </p:nvPr>
        </p:nvSpPr>
        <p:spPr/>
        <p:txBody>
          <a:bodyPr/>
          <a:lstStyle/>
          <a:p>
            <a:r>
              <a:rPr lang="en-US" dirty="0"/>
              <a:t>Azure Batch </a:t>
            </a:r>
          </a:p>
          <a:p>
            <a:r>
              <a:rPr lang="en-US" dirty="0"/>
              <a:t>HPC Pack</a:t>
            </a:r>
          </a:p>
          <a:p>
            <a:r>
              <a:rPr lang="en-US" dirty="0"/>
              <a:t>Web Jobs</a:t>
            </a:r>
          </a:p>
          <a:p>
            <a:r>
              <a:rPr lang="en-US" dirty="0"/>
              <a:t>Azure Functions</a:t>
            </a:r>
          </a:p>
        </p:txBody>
      </p:sp>
      <p:sp>
        <p:nvSpPr>
          <p:cNvPr id="4" name="Content Placeholder 3"/>
          <p:cNvSpPr>
            <a:spLocks noGrp="1"/>
          </p:cNvSpPr>
          <p:nvPr>
            <p:ph idx="10"/>
          </p:nvPr>
        </p:nvSpPr>
        <p:spPr>
          <a:xfrm>
            <a:off x="201590" y="1529254"/>
            <a:ext cx="11778205" cy="5123793"/>
          </a:xfrm>
        </p:spPr>
        <p:txBody>
          <a:bodyPr/>
          <a:lstStyle/>
          <a:p>
            <a:r>
              <a:rPr lang="en-US" dirty="0">
                <a:solidFill>
                  <a:schemeClr val="accent5"/>
                </a:solidFill>
              </a:rPr>
              <a:t>Azure Batch </a:t>
            </a:r>
          </a:p>
          <a:p>
            <a:r>
              <a:rPr lang="en-US" dirty="0"/>
              <a:t>HPC Pack</a:t>
            </a:r>
          </a:p>
          <a:p>
            <a:r>
              <a:rPr lang="en-US" dirty="0"/>
              <a:t>Web Jobs</a:t>
            </a:r>
          </a:p>
          <a:p>
            <a:r>
              <a:rPr lang="en-US" dirty="0"/>
              <a:t>Azure Functions</a:t>
            </a:r>
          </a:p>
          <a:p>
            <a:pPr marL="0" indent="0">
              <a:buNone/>
            </a:pPr>
            <a:endParaRPr lang="en-US" dirty="0"/>
          </a:p>
        </p:txBody>
      </p:sp>
    </p:spTree>
    <p:extLst>
      <p:ext uri="{BB962C8B-B14F-4D97-AF65-F5344CB8AC3E}">
        <p14:creationId xmlns:p14="http://schemas.microsoft.com/office/powerpoint/2010/main" val="3889129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t>You do not to create a virtual network or Scheduler before creating an Azure Batch Service. </a:t>
            </a:r>
          </a:p>
        </p:txBody>
      </p:sp>
      <p:sp>
        <p:nvSpPr>
          <p:cNvPr id="5" name="Text Placeholder 4"/>
          <p:cNvSpPr>
            <a:spLocks noGrp="1"/>
          </p:cNvSpPr>
          <p:nvPr>
            <p:ph type="body" sz="quarter" idx="10"/>
          </p:nvPr>
        </p:nvSpPr>
        <p:spPr/>
        <p:txBody>
          <a:bodyPr/>
          <a:lstStyle/>
          <a:p>
            <a:r>
              <a:rPr lang="en-US" dirty="0">
                <a:hlinkClick r:id="rId3"/>
              </a:rPr>
              <a:t>https://azure.microsoft.com/en-us/services/batch/</a:t>
            </a:r>
            <a:endParaRPr lang="en-US" dirty="0"/>
          </a:p>
          <a:p>
            <a:endParaRPr lang="en-US" dirty="0"/>
          </a:p>
        </p:txBody>
      </p:sp>
    </p:spTree>
    <p:extLst>
      <p:ext uri="{BB962C8B-B14F-4D97-AF65-F5344CB8AC3E}">
        <p14:creationId xmlns:p14="http://schemas.microsoft.com/office/powerpoint/2010/main" val="10168559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Compute-Intensive Applications</a:t>
            </a:r>
          </a:p>
        </p:txBody>
      </p:sp>
      <p:sp>
        <p:nvSpPr>
          <p:cNvPr id="3" name="Content Placeholder 2"/>
          <p:cNvSpPr>
            <a:spLocks noGrp="1"/>
          </p:cNvSpPr>
          <p:nvPr>
            <p:ph type="subTitle" idx="1"/>
          </p:nvPr>
        </p:nvSpPr>
        <p:spPr/>
        <p:txBody>
          <a:bodyPr/>
          <a:lstStyle/>
          <a:p>
            <a:r>
              <a:rPr lang="en-US" kern="1200" dirty="0"/>
              <a:t>High-Performance Computing (HPC)</a:t>
            </a:r>
          </a:p>
          <a:p>
            <a:endParaRPr lang="en-US" dirty="0"/>
          </a:p>
        </p:txBody>
      </p:sp>
    </p:spTree>
    <p:extLst>
      <p:ext uri="{BB962C8B-B14F-4D97-AF65-F5344CB8AC3E}">
        <p14:creationId xmlns:p14="http://schemas.microsoft.com/office/powerpoint/2010/main" val="2986404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Compute Use Cases</a:t>
            </a:r>
          </a:p>
        </p:txBody>
      </p:sp>
      <p:sp>
        <p:nvSpPr>
          <p:cNvPr id="3" name="Text Placeholder 2"/>
          <p:cNvSpPr>
            <a:spLocks noGrp="1"/>
          </p:cNvSpPr>
          <p:nvPr>
            <p:ph type="body" sz="quarter" idx="4294967295"/>
          </p:nvPr>
        </p:nvSpPr>
        <p:spPr>
          <a:xfrm>
            <a:off x="279370" y="1191084"/>
            <a:ext cx="11645398" cy="5678478"/>
          </a:xfrm>
        </p:spPr>
        <p:txBody>
          <a:bodyPr/>
          <a:lstStyle/>
          <a:p>
            <a:pPr marL="0" lvl="1" indent="0">
              <a:spcBef>
                <a:spcPts val="1176"/>
              </a:spcBef>
              <a:buNone/>
            </a:pPr>
            <a:r>
              <a:rPr lang="en-US" sz="3000" dirty="0">
                <a:latin typeface="+mj-lt"/>
              </a:rPr>
              <a:t>Media transcoding</a:t>
            </a:r>
          </a:p>
          <a:p>
            <a:pPr marL="0" lvl="1" indent="0">
              <a:buNone/>
            </a:pPr>
            <a:r>
              <a:rPr lang="en-US" sz="3000" dirty="0">
                <a:latin typeface="+mj-lt"/>
              </a:rPr>
              <a:t>Rendering</a:t>
            </a:r>
          </a:p>
          <a:p>
            <a:pPr marL="0" lvl="1" indent="0">
              <a:buNone/>
            </a:pPr>
            <a:r>
              <a:rPr lang="en-US" sz="3000" dirty="0">
                <a:latin typeface="+mj-lt"/>
              </a:rPr>
              <a:t>Image analysis &amp; processing</a:t>
            </a:r>
          </a:p>
          <a:p>
            <a:pPr marL="0" lvl="1" indent="0">
              <a:buNone/>
            </a:pPr>
            <a:r>
              <a:rPr lang="en-US" sz="3000" dirty="0">
                <a:latin typeface="+mj-lt"/>
              </a:rPr>
              <a:t>Builds</a:t>
            </a:r>
          </a:p>
          <a:p>
            <a:pPr marL="0" lvl="1" indent="0">
              <a:buNone/>
            </a:pPr>
            <a:r>
              <a:rPr lang="en-US" sz="3000" dirty="0">
                <a:latin typeface="+mj-lt"/>
              </a:rPr>
              <a:t>Test execution</a:t>
            </a:r>
          </a:p>
          <a:p>
            <a:pPr marL="0" lvl="1" indent="0">
              <a:buNone/>
            </a:pPr>
            <a:r>
              <a:rPr lang="en-US" sz="3000" dirty="0">
                <a:latin typeface="+mj-lt"/>
              </a:rPr>
              <a:t>Fluid dynamics</a:t>
            </a:r>
          </a:p>
          <a:p>
            <a:pPr marL="0" lvl="1" indent="0">
              <a:buNone/>
            </a:pPr>
            <a:r>
              <a:rPr lang="en-US" sz="3000" dirty="0">
                <a:latin typeface="+mj-lt"/>
              </a:rPr>
              <a:t>Monte Carlo simulations</a:t>
            </a:r>
          </a:p>
          <a:p>
            <a:pPr marL="0" lvl="1" indent="0">
              <a:buNone/>
            </a:pPr>
            <a:r>
              <a:rPr lang="en-US" sz="3000" dirty="0">
                <a:latin typeface="+mj-lt"/>
              </a:rPr>
              <a:t>Engineering stress analysis</a:t>
            </a:r>
          </a:p>
          <a:p>
            <a:pPr marL="0" lvl="1" indent="0">
              <a:buNone/>
            </a:pPr>
            <a:r>
              <a:rPr lang="en-US" sz="3000" dirty="0">
                <a:latin typeface="+mj-lt"/>
              </a:rPr>
              <a:t>Risk Analysis</a:t>
            </a:r>
          </a:p>
          <a:p>
            <a:pPr marL="0" lvl="1" indent="0">
              <a:buNone/>
            </a:pPr>
            <a:r>
              <a:rPr lang="en-US" sz="3000" dirty="0">
                <a:latin typeface="+mj-lt"/>
              </a:rPr>
              <a:t>Massive parallel computation </a:t>
            </a:r>
          </a:p>
          <a:p>
            <a:pPr marL="0" lvl="1" indent="0">
              <a:buNone/>
            </a:pPr>
            <a:r>
              <a:rPr lang="en-US" sz="3000" dirty="0">
                <a:latin typeface="+mj-lt"/>
              </a:rPr>
              <a:t>AI and Deep learning</a:t>
            </a:r>
          </a:p>
        </p:txBody>
      </p:sp>
    </p:spTree>
    <p:extLst>
      <p:ext uri="{BB962C8B-B14F-4D97-AF65-F5344CB8AC3E}">
        <p14:creationId xmlns:p14="http://schemas.microsoft.com/office/powerpoint/2010/main" val="2431295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 Options</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084675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Performance Computing on Azure</a:t>
            </a:r>
          </a:p>
        </p:txBody>
      </p:sp>
      <p:sp>
        <p:nvSpPr>
          <p:cNvPr id="4" name="Text Placeholder 9"/>
          <p:cNvSpPr txBox="1">
            <a:spLocks/>
          </p:cNvSpPr>
          <p:nvPr/>
        </p:nvSpPr>
        <p:spPr>
          <a:xfrm>
            <a:off x="269240" y="1192256"/>
            <a:ext cx="5378549" cy="4477808"/>
          </a:xfrm>
          <a:prstGeom prst="rect">
            <a:avLst/>
          </a:prstGeom>
        </p:spPr>
        <p:txBody>
          <a:bodyPr lIns="179285" tIns="143428" rIns="179285" bIns="143428"/>
          <a:lstStyle>
            <a:lvl1pPr marL="233149" indent="-233149" algn="l" defTabSz="932597" rtl="0" eaLnBrk="1" latinLnBrk="0" hangingPunct="1">
              <a:lnSpc>
                <a:spcPct val="90000"/>
              </a:lnSpc>
              <a:spcBef>
                <a:spcPts val="1020"/>
              </a:spcBef>
              <a:buFont typeface="Arial" panose="020B0604020202020204" pitchFamily="34" charset="0"/>
              <a:buChar char="•"/>
              <a:defRPr sz="3600"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00"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00"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HPC clusters in Azure</a:t>
            </a:r>
          </a:p>
          <a:p>
            <a:pPr marL="342900" lvl="1" indent="-342900" defTabSz="914225">
              <a:spcBef>
                <a:spcPts val="0"/>
              </a:spcBef>
              <a:spcAft>
                <a:spcPts val="588"/>
              </a:spcAft>
              <a:defRPr/>
            </a:pPr>
            <a:r>
              <a:rPr lang="en-US" sz="1961" dirty="0">
                <a:gradFill>
                  <a:gsLst>
                    <a:gs pos="0">
                      <a:srgbClr val="FFFFFF"/>
                    </a:gs>
                    <a:gs pos="100000">
                      <a:srgbClr val="FFFFFF"/>
                    </a:gs>
                  </a:gsLst>
                  <a:lin ang="5400000" scaled="1"/>
                </a:gradFill>
              </a:rPr>
              <a:t>Access to thousands of cores</a:t>
            </a:r>
          </a:p>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RDMA and InfiniBand support in high end VM SKU’s</a:t>
            </a:r>
          </a:p>
          <a:p>
            <a:pPr marL="342900" lvl="1" indent="-342900" defTabSz="914225">
              <a:spcBef>
                <a:spcPts val="0"/>
              </a:spcBef>
              <a:spcAft>
                <a:spcPts val="588"/>
              </a:spcAft>
              <a:defRPr/>
            </a:pPr>
            <a:r>
              <a:rPr lang="en-US" sz="1961" dirty="0" err="1">
                <a:gradFill>
                  <a:gsLst>
                    <a:gs pos="0">
                      <a:srgbClr val="FFFFFF"/>
                    </a:gs>
                    <a:gs pos="100000">
                      <a:srgbClr val="FFFFFF"/>
                    </a:gs>
                  </a:gsLst>
                  <a:lin ang="5400000" scaled="1"/>
                </a:gradFill>
              </a:rPr>
              <a:t>Micosecond</a:t>
            </a:r>
            <a:r>
              <a:rPr lang="en-US" sz="1961" dirty="0">
                <a:gradFill>
                  <a:gsLst>
                    <a:gs pos="0">
                      <a:srgbClr val="FFFFFF"/>
                    </a:gs>
                    <a:gs pos="100000">
                      <a:srgbClr val="FFFFFF"/>
                    </a:gs>
                  </a:gsLst>
                  <a:lin ang="5400000" scaled="1"/>
                </a:gradFill>
              </a:rPr>
              <a:t> low-latency network</a:t>
            </a:r>
          </a:p>
          <a:p>
            <a:pPr marL="342900" lvl="1" indent="-342900" defTabSz="914225">
              <a:spcBef>
                <a:spcPts val="0"/>
              </a:spcBef>
              <a:spcAft>
                <a:spcPts val="588"/>
              </a:spcAft>
              <a:defRPr/>
            </a:pPr>
            <a:r>
              <a:rPr lang="en-US" sz="1961" dirty="0">
                <a:gradFill>
                  <a:gsLst>
                    <a:gs pos="0">
                      <a:srgbClr val="FFFFFF"/>
                    </a:gs>
                    <a:gs pos="100000">
                      <a:srgbClr val="FFFFFF"/>
                    </a:gs>
                  </a:gsLst>
                  <a:lin ang="5400000" scaled="1"/>
                </a:gradFill>
              </a:rPr>
              <a:t>Run MPI applications with close to bare </a:t>
            </a:r>
            <a:br>
              <a:rPr lang="en-US" sz="1961" dirty="0">
                <a:gradFill>
                  <a:gsLst>
                    <a:gs pos="0">
                      <a:srgbClr val="FFFFFF"/>
                    </a:gs>
                    <a:gs pos="100000">
                      <a:srgbClr val="FFFFFF"/>
                    </a:gs>
                  </a:gsLst>
                  <a:lin ang="5400000" scaled="1"/>
                </a:gradFill>
              </a:rPr>
            </a:br>
            <a:r>
              <a:rPr lang="en-US" sz="1961" dirty="0">
                <a:gradFill>
                  <a:gsLst>
                    <a:gs pos="0">
                      <a:srgbClr val="FFFFFF"/>
                    </a:gs>
                    <a:gs pos="100000">
                      <a:srgbClr val="FFFFFF"/>
                    </a:gs>
                  </a:gsLst>
                  <a:lin ang="5400000" scaled="1"/>
                </a:gradFill>
              </a:rPr>
              <a:t>metal performance </a:t>
            </a:r>
            <a:endParaRPr lang="en-US" sz="3137" dirty="0">
              <a:gradFill>
                <a:gsLst>
                  <a:gs pos="0">
                    <a:srgbClr val="FFFFFF"/>
                  </a:gs>
                  <a:gs pos="100000">
                    <a:srgbClr val="FFFFFF"/>
                  </a:gs>
                </a:gsLst>
                <a:lin ang="5400000" scaled="1"/>
              </a:gradFill>
              <a:latin typeface="Segoe UI Light"/>
            </a:endParaRPr>
          </a:p>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Burst to the cloud on demand</a:t>
            </a:r>
          </a:p>
          <a:p>
            <a:pPr marL="0" indent="0" defTabSz="914225">
              <a:spcBef>
                <a:spcPts val="1000"/>
              </a:spcBef>
              <a:buFont typeface="Arial" panose="020B0604020202020204" pitchFamily="34" charset="0"/>
              <a:buNone/>
              <a:defRPr/>
            </a:pPr>
            <a:endParaRPr lang="en-US" sz="3137" dirty="0">
              <a:gradFill>
                <a:gsLst>
                  <a:gs pos="0">
                    <a:srgbClr val="FFFFFF"/>
                  </a:gs>
                  <a:gs pos="100000">
                    <a:srgbClr val="FFFFFF"/>
                  </a:gs>
                </a:gsLst>
                <a:lin ang="5400000" scaled="1"/>
              </a:gradFill>
              <a:latin typeface="Segoe UI Light"/>
            </a:endParaRPr>
          </a:p>
          <a:p>
            <a:pPr marL="0" indent="0" defTabSz="914225">
              <a:spcBef>
                <a:spcPts val="1000"/>
              </a:spcBef>
              <a:buFont typeface="Arial" panose="020B0604020202020204" pitchFamily="34" charset="0"/>
              <a:buNone/>
              <a:defRPr/>
            </a:pPr>
            <a:endParaRPr lang="en-US" sz="3137" dirty="0">
              <a:gradFill>
                <a:gsLst>
                  <a:gs pos="0">
                    <a:srgbClr val="FFFFFF"/>
                  </a:gs>
                  <a:gs pos="100000">
                    <a:srgbClr val="FFFFFF"/>
                  </a:gs>
                </a:gsLst>
                <a:lin ang="5400000" scaled="1"/>
              </a:gradFill>
              <a:latin typeface="Segoe UI Light"/>
            </a:endParaRPr>
          </a:p>
        </p:txBody>
      </p:sp>
      <p:grpSp>
        <p:nvGrpSpPr>
          <p:cNvPr id="86" name="Group 85"/>
          <p:cNvGrpSpPr/>
          <p:nvPr/>
        </p:nvGrpSpPr>
        <p:grpSpPr>
          <a:xfrm>
            <a:off x="5355600" y="1535407"/>
            <a:ext cx="6671022" cy="2228100"/>
            <a:chOff x="5462990" y="1565699"/>
            <a:chExt cx="6804790" cy="2272778"/>
          </a:xfrm>
        </p:grpSpPr>
        <p:sp>
          <p:nvSpPr>
            <p:cNvPr id="32" name="Freeform 31"/>
            <p:cNvSpPr/>
            <p:nvPr/>
          </p:nvSpPr>
          <p:spPr bwMode="auto">
            <a:xfrm>
              <a:off x="8834756" y="2628018"/>
              <a:ext cx="527146" cy="45719"/>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35" name="Freeform 13"/>
            <p:cNvSpPr>
              <a:spLocks/>
            </p:cNvSpPr>
            <p:nvPr/>
          </p:nvSpPr>
          <p:spPr bwMode="auto">
            <a:xfrm>
              <a:off x="8884022" y="1565699"/>
              <a:ext cx="3223977" cy="178451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6" name="TextBox 35"/>
            <p:cNvSpPr txBox="1"/>
            <p:nvPr/>
          </p:nvSpPr>
          <p:spPr>
            <a:xfrm>
              <a:off x="6245615" y="3530700"/>
              <a:ext cx="6022165" cy="307777"/>
            </a:xfrm>
            <a:prstGeom prst="rect">
              <a:avLst/>
            </a:prstGeom>
            <a:noFill/>
          </p:spPr>
          <p:txBody>
            <a:bodyPr wrap="square" lIns="0" tIns="0" rIns="0" bIns="0" rtlCol="0">
              <a:spAutoFit/>
            </a:bodyPr>
            <a:lstStyle/>
            <a:p>
              <a:pPr algn="ctr"/>
              <a:r>
                <a:rPr lang="en-US" sz="1961" spc="-70" dirty="0">
                  <a:gradFill>
                    <a:gsLst>
                      <a:gs pos="0">
                        <a:srgbClr val="FFFFFF"/>
                      </a:gs>
                      <a:gs pos="100000">
                        <a:srgbClr val="FFFFFF"/>
                      </a:gs>
                    </a:gsLst>
                    <a:lin ang="5400000" scaled="0"/>
                  </a:gradFill>
                </a:rPr>
                <a:t>On-premises head node and clusters + cloud clusters</a:t>
              </a:r>
            </a:p>
          </p:txBody>
        </p:sp>
        <p:sp>
          <p:nvSpPr>
            <p:cNvPr id="38" name="Rounded Rectangle 37"/>
            <p:cNvSpPr/>
            <p:nvPr/>
          </p:nvSpPr>
          <p:spPr bwMode="auto">
            <a:xfrm>
              <a:off x="6015722" y="2037897"/>
              <a:ext cx="1828800" cy="1286649"/>
            </a:xfrm>
            <a:prstGeom prst="roundRect">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966706" y="2328376"/>
              <a:ext cx="860871" cy="659606"/>
              <a:chOff x="6963918" y="2950369"/>
              <a:chExt cx="860871" cy="659606"/>
            </a:xfrm>
          </p:grpSpPr>
          <p:sp>
            <p:nvSpPr>
              <p:cNvPr id="41" name="Freeform 40"/>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43" name="Freeform 5"/>
            <p:cNvSpPr>
              <a:spLocks noEditPoints="1"/>
            </p:cNvSpPr>
            <p:nvPr/>
          </p:nvSpPr>
          <p:spPr bwMode="auto">
            <a:xfrm>
              <a:off x="8112747" y="1589077"/>
              <a:ext cx="658922" cy="424625"/>
            </a:xfrm>
            <a:custGeom>
              <a:avLst/>
              <a:gdLst>
                <a:gd name="T0" fmla="*/ 2008 w 2191"/>
                <a:gd name="T1" fmla="*/ 1069 h 1410"/>
                <a:gd name="T2" fmla="*/ 2008 w 2191"/>
                <a:gd name="T3" fmla="*/ 94 h 1410"/>
                <a:gd name="T4" fmla="*/ 1913 w 2191"/>
                <a:gd name="T5" fmla="*/ 0 h 1410"/>
                <a:gd name="T6" fmla="*/ 278 w 2191"/>
                <a:gd name="T7" fmla="*/ 0 h 1410"/>
                <a:gd name="T8" fmla="*/ 183 w 2191"/>
                <a:gd name="T9" fmla="*/ 94 h 1410"/>
                <a:gd name="T10" fmla="*/ 183 w 2191"/>
                <a:gd name="T11" fmla="*/ 1069 h 1410"/>
                <a:gd name="T12" fmla="*/ 0 w 2191"/>
                <a:gd name="T13" fmla="*/ 1293 h 1410"/>
                <a:gd name="T14" fmla="*/ 112 w 2191"/>
                <a:gd name="T15" fmla="*/ 1410 h 1410"/>
                <a:gd name="T16" fmla="*/ 2078 w 2191"/>
                <a:gd name="T17" fmla="*/ 1410 h 1410"/>
                <a:gd name="T18" fmla="*/ 2191 w 2191"/>
                <a:gd name="T19" fmla="*/ 1293 h 1410"/>
                <a:gd name="T20" fmla="*/ 2008 w 2191"/>
                <a:gd name="T21" fmla="*/ 1069 h 1410"/>
                <a:gd name="T22" fmla="*/ 2008 w 2191"/>
                <a:gd name="T23" fmla="*/ 1069 h 1410"/>
                <a:gd name="T24" fmla="*/ 1246 w 2191"/>
                <a:gd name="T25" fmla="*/ 1322 h 1410"/>
                <a:gd name="T26" fmla="*/ 910 w 2191"/>
                <a:gd name="T27" fmla="*/ 1322 h 1410"/>
                <a:gd name="T28" fmla="*/ 874 w 2191"/>
                <a:gd name="T29" fmla="*/ 1304 h 1410"/>
                <a:gd name="T30" fmla="*/ 915 w 2191"/>
                <a:gd name="T31" fmla="*/ 1228 h 1410"/>
                <a:gd name="T32" fmla="*/ 945 w 2191"/>
                <a:gd name="T33" fmla="*/ 1216 h 1410"/>
                <a:gd name="T34" fmla="*/ 1210 w 2191"/>
                <a:gd name="T35" fmla="*/ 1216 h 1410"/>
                <a:gd name="T36" fmla="*/ 1240 w 2191"/>
                <a:gd name="T37" fmla="*/ 1228 h 1410"/>
                <a:gd name="T38" fmla="*/ 1282 w 2191"/>
                <a:gd name="T39" fmla="*/ 1304 h 1410"/>
                <a:gd name="T40" fmla="*/ 1246 w 2191"/>
                <a:gd name="T41" fmla="*/ 1322 h 1410"/>
                <a:gd name="T42" fmla="*/ 1860 w 2191"/>
                <a:gd name="T43" fmla="*/ 1045 h 1410"/>
                <a:gd name="T44" fmla="*/ 331 w 2191"/>
                <a:gd name="T45" fmla="*/ 1045 h 1410"/>
                <a:gd name="T46" fmla="*/ 331 w 2191"/>
                <a:gd name="T47" fmla="*/ 194 h 1410"/>
                <a:gd name="T48" fmla="*/ 372 w 2191"/>
                <a:gd name="T49" fmla="*/ 147 h 1410"/>
                <a:gd name="T50" fmla="*/ 1819 w 2191"/>
                <a:gd name="T51" fmla="*/ 147 h 1410"/>
                <a:gd name="T52" fmla="*/ 1860 w 2191"/>
                <a:gd name="T53" fmla="*/ 194 h 1410"/>
                <a:gd name="T54" fmla="*/ 1860 w 2191"/>
                <a:gd name="T55" fmla="*/ 1045 h 1410"/>
                <a:gd name="T56" fmla="*/ 1860 w 2191"/>
                <a:gd name="T57" fmla="*/ 104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1" h="1410">
                  <a:moveTo>
                    <a:pt x="2008" y="1069"/>
                  </a:moveTo>
                  <a:cubicBezTo>
                    <a:pt x="2008" y="94"/>
                    <a:pt x="2008" y="94"/>
                    <a:pt x="2008" y="94"/>
                  </a:cubicBezTo>
                  <a:cubicBezTo>
                    <a:pt x="2008" y="47"/>
                    <a:pt x="1966" y="0"/>
                    <a:pt x="1913" y="0"/>
                  </a:cubicBezTo>
                  <a:cubicBezTo>
                    <a:pt x="278" y="0"/>
                    <a:pt x="278" y="0"/>
                    <a:pt x="278" y="0"/>
                  </a:cubicBezTo>
                  <a:cubicBezTo>
                    <a:pt x="224" y="0"/>
                    <a:pt x="183" y="47"/>
                    <a:pt x="183" y="94"/>
                  </a:cubicBezTo>
                  <a:cubicBezTo>
                    <a:pt x="183" y="1069"/>
                    <a:pt x="183" y="1069"/>
                    <a:pt x="183" y="1069"/>
                  </a:cubicBezTo>
                  <a:cubicBezTo>
                    <a:pt x="0" y="1293"/>
                    <a:pt x="0" y="1293"/>
                    <a:pt x="0" y="1293"/>
                  </a:cubicBezTo>
                  <a:cubicBezTo>
                    <a:pt x="0" y="1357"/>
                    <a:pt x="53" y="1410"/>
                    <a:pt x="112" y="1410"/>
                  </a:cubicBezTo>
                  <a:cubicBezTo>
                    <a:pt x="2078" y="1410"/>
                    <a:pt x="2078" y="1410"/>
                    <a:pt x="2078" y="1410"/>
                  </a:cubicBezTo>
                  <a:cubicBezTo>
                    <a:pt x="2138" y="1410"/>
                    <a:pt x="2191" y="1357"/>
                    <a:pt x="2191" y="1293"/>
                  </a:cubicBezTo>
                  <a:cubicBezTo>
                    <a:pt x="2008" y="1069"/>
                    <a:pt x="2008" y="1069"/>
                    <a:pt x="2008" y="1069"/>
                  </a:cubicBezTo>
                  <a:cubicBezTo>
                    <a:pt x="2008" y="1069"/>
                    <a:pt x="2008" y="1069"/>
                    <a:pt x="2008" y="1069"/>
                  </a:cubicBezTo>
                  <a:close/>
                  <a:moveTo>
                    <a:pt x="1246" y="1322"/>
                  </a:moveTo>
                  <a:cubicBezTo>
                    <a:pt x="910" y="1322"/>
                    <a:pt x="910" y="1322"/>
                    <a:pt x="910" y="1322"/>
                  </a:cubicBezTo>
                  <a:cubicBezTo>
                    <a:pt x="891" y="1322"/>
                    <a:pt x="874" y="1310"/>
                    <a:pt x="874" y="1304"/>
                  </a:cubicBezTo>
                  <a:cubicBezTo>
                    <a:pt x="915" y="1228"/>
                    <a:pt x="915" y="1228"/>
                    <a:pt x="915" y="1228"/>
                  </a:cubicBezTo>
                  <a:cubicBezTo>
                    <a:pt x="915" y="1222"/>
                    <a:pt x="927" y="1216"/>
                    <a:pt x="945" y="1216"/>
                  </a:cubicBezTo>
                  <a:cubicBezTo>
                    <a:pt x="1210" y="1216"/>
                    <a:pt x="1210" y="1216"/>
                    <a:pt x="1210" y="1216"/>
                  </a:cubicBezTo>
                  <a:cubicBezTo>
                    <a:pt x="1228" y="1216"/>
                    <a:pt x="1240" y="1222"/>
                    <a:pt x="1240" y="1228"/>
                  </a:cubicBezTo>
                  <a:cubicBezTo>
                    <a:pt x="1282" y="1304"/>
                    <a:pt x="1282" y="1304"/>
                    <a:pt x="1282" y="1304"/>
                  </a:cubicBezTo>
                  <a:cubicBezTo>
                    <a:pt x="1282" y="1310"/>
                    <a:pt x="1263" y="1322"/>
                    <a:pt x="1246" y="1322"/>
                  </a:cubicBezTo>
                  <a:close/>
                  <a:moveTo>
                    <a:pt x="1860" y="1045"/>
                  </a:moveTo>
                  <a:cubicBezTo>
                    <a:pt x="331" y="1045"/>
                    <a:pt x="331" y="1045"/>
                    <a:pt x="331" y="1045"/>
                  </a:cubicBezTo>
                  <a:cubicBezTo>
                    <a:pt x="331" y="194"/>
                    <a:pt x="331" y="194"/>
                    <a:pt x="331" y="194"/>
                  </a:cubicBezTo>
                  <a:cubicBezTo>
                    <a:pt x="331" y="165"/>
                    <a:pt x="348" y="147"/>
                    <a:pt x="372" y="147"/>
                  </a:cubicBezTo>
                  <a:cubicBezTo>
                    <a:pt x="1819" y="147"/>
                    <a:pt x="1819" y="147"/>
                    <a:pt x="1819" y="147"/>
                  </a:cubicBezTo>
                  <a:cubicBezTo>
                    <a:pt x="1842" y="147"/>
                    <a:pt x="1860" y="165"/>
                    <a:pt x="1860" y="194"/>
                  </a:cubicBezTo>
                  <a:cubicBezTo>
                    <a:pt x="1860" y="1045"/>
                    <a:pt x="1860" y="1045"/>
                    <a:pt x="1860" y="1045"/>
                  </a:cubicBezTo>
                  <a:cubicBezTo>
                    <a:pt x="1860" y="1045"/>
                    <a:pt x="1860" y="1045"/>
                    <a:pt x="1860" y="10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45" name="Freeform 44"/>
            <p:cNvSpPr/>
            <p:nvPr/>
          </p:nvSpPr>
          <p:spPr bwMode="auto">
            <a:xfrm>
              <a:off x="7033187" y="2628019"/>
              <a:ext cx="914400" cy="0"/>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46" name="Freeform 45"/>
            <p:cNvSpPr/>
            <p:nvPr/>
          </p:nvSpPr>
          <p:spPr bwMode="auto">
            <a:xfrm>
              <a:off x="8434276" y="2068182"/>
              <a:ext cx="0" cy="270588"/>
            </a:xfrm>
            <a:custGeom>
              <a:avLst/>
              <a:gdLst>
                <a:gd name="connsiteX0" fmla="*/ 0 w 0"/>
                <a:gd name="connsiteY0" fmla="*/ 270588 h 270588"/>
                <a:gd name="connsiteX1" fmla="*/ 0 w 0"/>
                <a:gd name="connsiteY1" fmla="*/ 0 h 270588"/>
              </a:gdLst>
              <a:ahLst/>
              <a:cxnLst>
                <a:cxn ang="0">
                  <a:pos x="connsiteX0" y="connsiteY0"/>
                </a:cxn>
                <a:cxn ang="0">
                  <a:pos x="connsiteX1" y="connsiteY1"/>
                </a:cxn>
              </a:cxnLst>
              <a:rect l="l" t="t" r="r" b="b"/>
              <a:pathLst>
                <a:path h="270588">
                  <a:moveTo>
                    <a:pt x="0" y="270588"/>
                  </a:moveTo>
                  <a:lnTo>
                    <a:pt x="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grpSp>
          <p:nvGrpSpPr>
            <p:cNvPr id="47" name="Group 46"/>
            <p:cNvGrpSpPr/>
            <p:nvPr/>
          </p:nvGrpSpPr>
          <p:grpSpPr>
            <a:xfrm>
              <a:off x="9770824" y="2117152"/>
              <a:ext cx="1554793" cy="1075103"/>
              <a:chOff x="9634682" y="2005121"/>
              <a:chExt cx="1843633" cy="1274829"/>
            </a:xfrm>
          </p:grpSpPr>
          <p:grpSp>
            <p:nvGrpSpPr>
              <p:cNvPr id="48" name="Group 47"/>
              <p:cNvGrpSpPr/>
              <p:nvPr/>
            </p:nvGrpSpPr>
            <p:grpSpPr>
              <a:xfrm>
                <a:off x="10279218" y="2058773"/>
                <a:ext cx="860871" cy="659606"/>
                <a:chOff x="6963918" y="2950369"/>
                <a:chExt cx="860871" cy="659606"/>
              </a:xfrm>
            </p:grpSpPr>
            <p:sp>
              <p:nvSpPr>
                <p:cNvPr id="56" name="Freeform 5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49" name="Group 48"/>
              <p:cNvGrpSpPr/>
              <p:nvPr/>
            </p:nvGrpSpPr>
            <p:grpSpPr>
              <a:xfrm>
                <a:off x="10558061" y="2584394"/>
                <a:ext cx="860871" cy="659606"/>
                <a:chOff x="6963918" y="2950369"/>
                <a:chExt cx="860871" cy="659606"/>
              </a:xfrm>
            </p:grpSpPr>
            <p:sp>
              <p:nvSpPr>
                <p:cNvPr id="54" name="Freeform 5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50" name="Group 49"/>
              <p:cNvGrpSpPr/>
              <p:nvPr/>
            </p:nvGrpSpPr>
            <p:grpSpPr>
              <a:xfrm>
                <a:off x="9712106" y="2428883"/>
                <a:ext cx="860871" cy="659606"/>
                <a:chOff x="6963918" y="2950369"/>
                <a:chExt cx="860871" cy="659606"/>
              </a:xfrm>
            </p:grpSpPr>
            <p:sp>
              <p:nvSpPr>
                <p:cNvPr id="52" name="Freeform 5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51" name="Rectangle 50"/>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5462990" y="2078112"/>
              <a:ext cx="1554793" cy="1075103"/>
              <a:chOff x="9634682" y="2005121"/>
              <a:chExt cx="1843633" cy="1274829"/>
            </a:xfrm>
          </p:grpSpPr>
          <p:grpSp>
            <p:nvGrpSpPr>
              <p:cNvPr id="70" name="Group 69"/>
              <p:cNvGrpSpPr/>
              <p:nvPr/>
            </p:nvGrpSpPr>
            <p:grpSpPr>
              <a:xfrm>
                <a:off x="10279218" y="2058773"/>
                <a:ext cx="860871" cy="659606"/>
                <a:chOff x="6963918" y="2950369"/>
                <a:chExt cx="860871" cy="659606"/>
              </a:xfrm>
            </p:grpSpPr>
            <p:sp>
              <p:nvSpPr>
                <p:cNvPr id="78" name="Freeform 77"/>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71" name="Group 70"/>
              <p:cNvGrpSpPr/>
              <p:nvPr/>
            </p:nvGrpSpPr>
            <p:grpSpPr>
              <a:xfrm>
                <a:off x="10558061" y="2584394"/>
                <a:ext cx="860871" cy="659606"/>
                <a:chOff x="6963918" y="2950369"/>
                <a:chExt cx="860871" cy="659606"/>
              </a:xfrm>
            </p:grpSpPr>
            <p:sp>
              <p:nvSpPr>
                <p:cNvPr id="76" name="Freeform 7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72" name="Group 71"/>
              <p:cNvGrpSpPr/>
              <p:nvPr/>
            </p:nvGrpSpPr>
            <p:grpSpPr>
              <a:xfrm>
                <a:off x="9712106" y="2428883"/>
                <a:ext cx="860871" cy="659606"/>
                <a:chOff x="6963918" y="2950369"/>
                <a:chExt cx="860871" cy="659606"/>
              </a:xfrm>
            </p:grpSpPr>
            <p:sp>
              <p:nvSpPr>
                <p:cNvPr id="74" name="Freeform 7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73" name="Rectangle 72"/>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0" name="Rectangle 79"/>
            <p:cNvSpPr/>
            <p:nvPr/>
          </p:nvSpPr>
          <p:spPr bwMode="auto">
            <a:xfrm>
              <a:off x="8011894" y="3021939"/>
              <a:ext cx="790676" cy="242089"/>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p:cNvGrpSpPr/>
          <p:nvPr/>
        </p:nvGrpSpPr>
        <p:grpSpPr>
          <a:xfrm>
            <a:off x="6608756" y="3954683"/>
            <a:ext cx="5460931" cy="2433010"/>
            <a:chOff x="6741275" y="4033486"/>
            <a:chExt cx="5570434" cy="2481797"/>
          </a:xfrm>
        </p:grpSpPr>
        <p:cxnSp>
          <p:nvCxnSpPr>
            <p:cNvPr id="33" name="Straight Connector 32"/>
            <p:cNvCxnSpPr/>
            <p:nvPr/>
          </p:nvCxnSpPr>
          <p:spPr>
            <a:xfrm>
              <a:off x="9140497" y="5289863"/>
              <a:ext cx="590783" cy="2734"/>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13"/>
            <p:cNvSpPr>
              <a:spLocks/>
            </p:cNvSpPr>
            <p:nvPr/>
          </p:nvSpPr>
          <p:spPr bwMode="auto">
            <a:xfrm>
              <a:off x="8425195" y="4033486"/>
              <a:ext cx="3691487" cy="204328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7" name="TextBox 36"/>
            <p:cNvSpPr txBox="1"/>
            <p:nvPr/>
          </p:nvSpPr>
          <p:spPr>
            <a:xfrm>
              <a:off x="6741275" y="6207506"/>
              <a:ext cx="5570434" cy="307777"/>
            </a:xfrm>
            <a:prstGeom prst="rect">
              <a:avLst/>
            </a:prstGeom>
            <a:noFill/>
          </p:spPr>
          <p:txBody>
            <a:bodyPr wrap="square" lIns="0" tIns="0" rIns="0" bIns="0" rtlCol="0">
              <a:spAutoFit/>
            </a:bodyPr>
            <a:lstStyle/>
            <a:p>
              <a:pPr algn="ctr"/>
              <a:r>
                <a:rPr lang="en-US" sz="1961" spc="-70" dirty="0">
                  <a:gradFill>
                    <a:gsLst>
                      <a:gs pos="0">
                        <a:srgbClr val="FFFFFF"/>
                      </a:gs>
                      <a:gs pos="100000">
                        <a:srgbClr val="FFFFFF"/>
                      </a:gs>
                    </a:gsLst>
                    <a:lin ang="5400000" scaled="0"/>
                  </a:gradFill>
                </a:rPr>
                <a:t>Head node in Virtual Machines + cloud clusters</a:t>
              </a:r>
            </a:p>
          </p:txBody>
        </p:sp>
        <p:cxnSp>
          <p:nvCxnSpPr>
            <p:cNvPr id="39" name="Straight Connector 38"/>
            <p:cNvCxnSpPr/>
            <p:nvPr/>
          </p:nvCxnSpPr>
          <p:spPr>
            <a:xfrm flipH="1" flipV="1">
              <a:off x="8666927" y="4868863"/>
              <a:ext cx="465632" cy="265248"/>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Freeform 5"/>
            <p:cNvSpPr>
              <a:spLocks noEditPoints="1"/>
            </p:cNvSpPr>
            <p:nvPr/>
          </p:nvSpPr>
          <p:spPr bwMode="auto">
            <a:xfrm>
              <a:off x="8294310" y="4353711"/>
              <a:ext cx="658922" cy="424625"/>
            </a:xfrm>
            <a:custGeom>
              <a:avLst/>
              <a:gdLst>
                <a:gd name="T0" fmla="*/ 2008 w 2191"/>
                <a:gd name="T1" fmla="*/ 1069 h 1410"/>
                <a:gd name="T2" fmla="*/ 2008 w 2191"/>
                <a:gd name="T3" fmla="*/ 94 h 1410"/>
                <a:gd name="T4" fmla="*/ 1913 w 2191"/>
                <a:gd name="T5" fmla="*/ 0 h 1410"/>
                <a:gd name="T6" fmla="*/ 278 w 2191"/>
                <a:gd name="T7" fmla="*/ 0 h 1410"/>
                <a:gd name="T8" fmla="*/ 183 w 2191"/>
                <a:gd name="T9" fmla="*/ 94 h 1410"/>
                <a:gd name="T10" fmla="*/ 183 w 2191"/>
                <a:gd name="T11" fmla="*/ 1069 h 1410"/>
                <a:gd name="T12" fmla="*/ 0 w 2191"/>
                <a:gd name="T13" fmla="*/ 1293 h 1410"/>
                <a:gd name="T14" fmla="*/ 112 w 2191"/>
                <a:gd name="T15" fmla="*/ 1410 h 1410"/>
                <a:gd name="T16" fmla="*/ 2078 w 2191"/>
                <a:gd name="T17" fmla="*/ 1410 h 1410"/>
                <a:gd name="T18" fmla="*/ 2191 w 2191"/>
                <a:gd name="T19" fmla="*/ 1293 h 1410"/>
                <a:gd name="T20" fmla="*/ 2008 w 2191"/>
                <a:gd name="T21" fmla="*/ 1069 h 1410"/>
                <a:gd name="T22" fmla="*/ 2008 w 2191"/>
                <a:gd name="T23" fmla="*/ 1069 h 1410"/>
                <a:gd name="T24" fmla="*/ 1246 w 2191"/>
                <a:gd name="T25" fmla="*/ 1322 h 1410"/>
                <a:gd name="T26" fmla="*/ 910 w 2191"/>
                <a:gd name="T27" fmla="*/ 1322 h 1410"/>
                <a:gd name="T28" fmla="*/ 874 w 2191"/>
                <a:gd name="T29" fmla="*/ 1304 h 1410"/>
                <a:gd name="T30" fmla="*/ 915 w 2191"/>
                <a:gd name="T31" fmla="*/ 1228 h 1410"/>
                <a:gd name="T32" fmla="*/ 945 w 2191"/>
                <a:gd name="T33" fmla="*/ 1216 h 1410"/>
                <a:gd name="T34" fmla="*/ 1210 w 2191"/>
                <a:gd name="T35" fmla="*/ 1216 h 1410"/>
                <a:gd name="T36" fmla="*/ 1240 w 2191"/>
                <a:gd name="T37" fmla="*/ 1228 h 1410"/>
                <a:gd name="T38" fmla="*/ 1282 w 2191"/>
                <a:gd name="T39" fmla="*/ 1304 h 1410"/>
                <a:gd name="T40" fmla="*/ 1246 w 2191"/>
                <a:gd name="T41" fmla="*/ 1322 h 1410"/>
                <a:gd name="T42" fmla="*/ 1860 w 2191"/>
                <a:gd name="T43" fmla="*/ 1045 h 1410"/>
                <a:gd name="T44" fmla="*/ 331 w 2191"/>
                <a:gd name="T45" fmla="*/ 1045 h 1410"/>
                <a:gd name="T46" fmla="*/ 331 w 2191"/>
                <a:gd name="T47" fmla="*/ 194 h 1410"/>
                <a:gd name="T48" fmla="*/ 372 w 2191"/>
                <a:gd name="T49" fmla="*/ 147 h 1410"/>
                <a:gd name="T50" fmla="*/ 1819 w 2191"/>
                <a:gd name="T51" fmla="*/ 147 h 1410"/>
                <a:gd name="T52" fmla="*/ 1860 w 2191"/>
                <a:gd name="T53" fmla="*/ 194 h 1410"/>
                <a:gd name="T54" fmla="*/ 1860 w 2191"/>
                <a:gd name="T55" fmla="*/ 1045 h 1410"/>
                <a:gd name="T56" fmla="*/ 1860 w 2191"/>
                <a:gd name="T57" fmla="*/ 104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1" h="1410">
                  <a:moveTo>
                    <a:pt x="2008" y="1069"/>
                  </a:moveTo>
                  <a:cubicBezTo>
                    <a:pt x="2008" y="94"/>
                    <a:pt x="2008" y="94"/>
                    <a:pt x="2008" y="94"/>
                  </a:cubicBezTo>
                  <a:cubicBezTo>
                    <a:pt x="2008" y="47"/>
                    <a:pt x="1966" y="0"/>
                    <a:pt x="1913" y="0"/>
                  </a:cubicBezTo>
                  <a:cubicBezTo>
                    <a:pt x="278" y="0"/>
                    <a:pt x="278" y="0"/>
                    <a:pt x="278" y="0"/>
                  </a:cubicBezTo>
                  <a:cubicBezTo>
                    <a:pt x="224" y="0"/>
                    <a:pt x="183" y="47"/>
                    <a:pt x="183" y="94"/>
                  </a:cubicBezTo>
                  <a:cubicBezTo>
                    <a:pt x="183" y="1069"/>
                    <a:pt x="183" y="1069"/>
                    <a:pt x="183" y="1069"/>
                  </a:cubicBezTo>
                  <a:cubicBezTo>
                    <a:pt x="0" y="1293"/>
                    <a:pt x="0" y="1293"/>
                    <a:pt x="0" y="1293"/>
                  </a:cubicBezTo>
                  <a:cubicBezTo>
                    <a:pt x="0" y="1357"/>
                    <a:pt x="53" y="1410"/>
                    <a:pt x="112" y="1410"/>
                  </a:cubicBezTo>
                  <a:cubicBezTo>
                    <a:pt x="2078" y="1410"/>
                    <a:pt x="2078" y="1410"/>
                    <a:pt x="2078" y="1410"/>
                  </a:cubicBezTo>
                  <a:cubicBezTo>
                    <a:pt x="2138" y="1410"/>
                    <a:pt x="2191" y="1357"/>
                    <a:pt x="2191" y="1293"/>
                  </a:cubicBezTo>
                  <a:cubicBezTo>
                    <a:pt x="2008" y="1069"/>
                    <a:pt x="2008" y="1069"/>
                    <a:pt x="2008" y="1069"/>
                  </a:cubicBezTo>
                  <a:cubicBezTo>
                    <a:pt x="2008" y="1069"/>
                    <a:pt x="2008" y="1069"/>
                    <a:pt x="2008" y="1069"/>
                  </a:cubicBezTo>
                  <a:close/>
                  <a:moveTo>
                    <a:pt x="1246" y="1322"/>
                  </a:moveTo>
                  <a:cubicBezTo>
                    <a:pt x="910" y="1322"/>
                    <a:pt x="910" y="1322"/>
                    <a:pt x="910" y="1322"/>
                  </a:cubicBezTo>
                  <a:cubicBezTo>
                    <a:pt x="891" y="1322"/>
                    <a:pt x="874" y="1310"/>
                    <a:pt x="874" y="1304"/>
                  </a:cubicBezTo>
                  <a:cubicBezTo>
                    <a:pt x="915" y="1228"/>
                    <a:pt x="915" y="1228"/>
                    <a:pt x="915" y="1228"/>
                  </a:cubicBezTo>
                  <a:cubicBezTo>
                    <a:pt x="915" y="1222"/>
                    <a:pt x="927" y="1216"/>
                    <a:pt x="945" y="1216"/>
                  </a:cubicBezTo>
                  <a:cubicBezTo>
                    <a:pt x="1210" y="1216"/>
                    <a:pt x="1210" y="1216"/>
                    <a:pt x="1210" y="1216"/>
                  </a:cubicBezTo>
                  <a:cubicBezTo>
                    <a:pt x="1228" y="1216"/>
                    <a:pt x="1240" y="1222"/>
                    <a:pt x="1240" y="1228"/>
                  </a:cubicBezTo>
                  <a:cubicBezTo>
                    <a:pt x="1282" y="1304"/>
                    <a:pt x="1282" y="1304"/>
                    <a:pt x="1282" y="1304"/>
                  </a:cubicBezTo>
                  <a:cubicBezTo>
                    <a:pt x="1282" y="1310"/>
                    <a:pt x="1263" y="1322"/>
                    <a:pt x="1246" y="1322"/>
                  </a:cubicBezTo>
                  <a:close/>
                  <a:moveTo>
                    <a:pt x="1860" y="1045"/>
                  </a:moveTo>
                  <a:cubicBezTo>
                    <a:pt x="331" y="1045"/>
                    <a:pt x="331" y="1045"/>
                    <a:pt x="331" y="1045"/>
                  </a:cubicBezTo>
                  <a:cubicBezTo>
                    <a:pt x="331" y="194"/>
                    <a:pt x="331" y="194"/>
                    <a:pt x="331" y="194"/>
                  </a:cubicBezTo>
                  <a:cubicBezTo>
                    <a:pt x="331" y="165"/>
                    <a:pt x="348" y="147"/>
                    <a:pt x="372" y="147"/>
                  </a:cubicBezTo>
                  <a:cubicBezTo>
                    <a:pt x="1819" y="147"/>
                    <a:pt x="1819" y="147"/>
                    <a:pt x="1819" y="147"/>
                  </a:cubicBezTo>
                  <a:cubicBezTo>
                    <a:pt x="1842" y="147"/>
                    <a:pt x="1860" y="165"/>
                    <a:pt x="1860" y="194"/>
                  </a:cubicBezTo>
                  <a:cubicBezTo>
                    <a:pt x="1860" y="1045"/>
                    <a:pt x="1860" y="1045"/>
                    <a:pt x="1860" y="1045"/>
                  </a:cubicBezTo>
                  <a:cubicBezTo>
                    <a:pt x="1860" y="1045"/>
                    <a:pt x="1860" y="1045"/>
                    <a:pt x="1860" y="10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nvGrpSpPr>
            <p:cNvPr id="58" name="Group 57"/>
            <p:cNvGrpSpPr/>
            <p:nvPr/>
          </p:nvGrpSpPr>
          <p:grpSpPr>
            <a:xfrm>
              <a:off x="10034016" y="4818797"/>
              <a:ext cx="1554793" cy="1075103"/>
              <a:chOff x="9634682" y="2005121"/>
              <a:chExt cx="1843633" cy="1274829"/>
            </a:xfrm>
          </p:grpSpPr>
          <p:grpSp>
            <p:nvGrpSpPr>
              <p:cNvPr id="59" name="Group 58"/>
              <p:cNvGrpSpPr/>
              <p:nvPr/>
            </p:nvGrpSpPr>
            <p:grpSpPr>
              <a:xfrm>
                <a:off x="10279218" y="2058773"/>
                <a:ext cx="860871" cy="659606"/>
                <a:chOff x="6963918" y="2950369"/>
                <a:chExt cx="860871" cy="659606"/>
              </a:xfrm>
            </p:grpSpPr>
            <p:sp>
              <p:nvSpPr>
                <p:cNvPr id="67" name="Freeform 66"/>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60" name="Group 59"/>
              <p:cNvGrpSpPr/>
              <p:nvPr/>
            </p:nvGrpSpPr>
            <p:grpSpPr>
              <a:xfrm>
                <a:off x="10558061" y="2584394"/>
                <a:ext cx="860871" cy="659606"/>
                <a:chOff x="6963918" y="2950369"/>
                <a:chExt cx="860871" cy="659606"/>
              </a:xfrm>
            </p:grpSpPr>
            <p:sp>
              <p:nvSpPr>
                <p:cNvPr id="65" name="Freeform 64"/>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61" name="Group 60"/>
              <p:cNvGrpSpPr/>
              <p:nvPr/>
            </p:nvGrpSpPr>
            <p:grpSpPr>
              <a:xfrm>
                <a:off x="9712106" y="2428883"/>
                <a:ext cx="860871" cy="659606"/>
                <a:chOff x="6963918" y="2950369"/>
                <a:chExt cx="860871" cy="659606"/>
              </a:xfrm>
            </p:grpSpPr>
            <p:sp>
              <p:nvSpPr>
                <p:cNvPr id="63" name="Freeform 6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62" name="Rectangle 61"/>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Rectangle 80"/>
            <p:cNvSpPr/>
            <p:nvPr/>
          </p:nvSpPr>
          <p:spPr bwMode="auto">
            <a:xfrm>
              <a:off x="9004994" y="5677138"/>
              <a:ext cx="790676" cy="242089"/>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81"/>
            <p:cNvSpPr/>
            <p:nvPr/>
          </p:nvSpPr>
          <p:spPr bwMode="auto">
            <a:xfrm>
              <a:off x="9767030" y="5333489"/>
              <a:ext cx="274320" cy="45719"/>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grpSp>
          <p:nvGrpSpPr>
            <p:cNvPr id="83" name="Group 82"/>
            <p:cNvGrpSpPr/>
            <p:nvPr/>
          </p:nvGrpSpPr>
          <p:grpSpPr>
            <a:xfrm>
              <a:off x="8963986" y="4983396"/>
              <a:ext cx="860871" cy="659606"/>
              <a:chOff x="6963918" y="2950369"/>
              <a:chExt cx="860871" cy="659606"/>
            </a:xfrm>
          </p:grpSpPr>
          <p:sp>
            <p:nvSpPr>
              <p:cNvPr id="84" name="Freeform 8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spTree>
    <p:extLst>
      <p:ext uri="{BB962C8B-B14F-4D97-AF65-F5344CB8AC3E}">
        <p14:creationId xmlns:p14="http://schemas.microsoft.com/office/powerpoint/2010/main" val="1632337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1DC429-520D-4E9F-96C8-923E41EB3016}"/>
              </a:ext>
            </a:extLst>
          </p:cNvPr>
          <p:cNvSpPr>
            <a:spLocks noGrp="1"/>
          </p:cNvSpPr>
          <p:nvPr>
            <p:ph type="title"/>
          </p:nvPr>
        </p:nvSpPr>
        <p:spPr/>
        <p:txBody>
          <a:bodyPr/>
          <a:lstStyle/>
          <a:p>
            <a:r>
              <a:rPr lang="en-US" dirty="0"/>
              <a:t>Resources for HPC in Azure</a:t>
            </a:r>
          </a:p>
        </p:txBody>
      </p:sp>
      <p:sp>
        <p:nvSpPr>
          <p:cNvPr id="4" name="Content Placeholder 3">
            <a:extLst>
              <a:ext uri="{FF2B5EF4-FFF2-40B4-BE49-F238E27FC236}">
                <a16:creationId xmlns:a16="http://schemas.microsoft.com/office/drawing/2014/main" id="{268CEC3F-C8E2-4C46-A89F-A11A0670E98D}"/>
              </a:ext>
            </a:extLst>
          </p:cNvPr>
          <p:cNvSpPr>
            <a:spLocks noGrp="1"/>
          </p:cNvSpPr>
          <p:nvPr>
            <p:ph sz="quarter" idx="10"/>
          </p:nvPr>
        </p:nvSpPr>
        <p:spPr>
          <a:xfrm>
            <a:off x="269239" y="1464438"/>
            <a:ext cx="10757098" cy="5430333"/>
          </a:xfrm>
        </p:spPr>
        <p:txBody>
          <a:bodyPr/>
          <a:lstStyle/>
          <a:p>
            <a:r>
              <a:rPr lang="en-US" sz="3200" dirty="0"/>
              <a:t>Resources for batch and HPC in the Azure cloud</a:t>
            </a:r>
            <a:br>
              <a:rPr lang="en-US" sz="3200" dirty="0"/>
            </a:br>
            <a:r>
              <a:rPr lang="en-US" dirty="0">
                <a:hlinkClick r:id="rId3"/>
              </a:rPr>
              <a:t>https://docs.microsoft.com/en-us/azure/batch/big-compute-resources</a:t>
            </a:r>
            <a:br>
              <a:rPr lang="en-US" dirty="0"/>
            </a:br>
            <a:endParaRPr lang="en-US" dirty="0"/>
          </a:p>
          <a:p>
            <a:r>
              <a:rPr lang="en-US" sz="3200" dirty="0"/>
              <a:t>Batch and HPC solutions in the cloud – Azure</a:t>
            </a:r>
            <a:br>
              <a:rPr lang="en-US" dirty="0"/>
            </a:br>
            <a:r>
              <a:rPr lang="en-US" dirty="0">
                <a:hlinkClick r:id="rId4"/>
              </a:rPr>
              <a:t>https://docs.microsoft.com/en-us/azure/batch/batch-hpc-solutions</a:t>
            </a:r>
            <a:br>
              <a:rPr lang="en-US" dirty="0"/>
            </a:br>
            <a:endParaRPr lang="en-US" dirty="0"/>
          </a:p>
          <a:p>
            <a:r>
              <a:rPr lang="en-US" sz="3200" dirty="0"/>
              <a:t>Linux HPC Pack cluster options in the cloud</a:t>
            </a:r>
            <a:br>
              <a:rPr lang="en-US" dirty="0"/>
            </a:br>
            <a:r>
              <a:rPr lang="en-US" dirty="0">
                <a:hlinkClick r:id="rId5"/>
              </a:rPr>
              <a:t>https://docs.microsoft.com/en-us/azure/virtual-machines/linux/hpcpack-cluster-options</a:t>
            </a:r>
            <a:br>
              <a:rPr lang="en-US" dirty="0"/>
            </a:br>
            <a:endParaRPr lang="en-US" dirty="0"/>
          </a:p>
          <a:p>
            <a:r>
              <a:rPr lang="en-US" sz="3200" dirty="0"/>
              <a:t>Azure Linux VM sizes - HPC</a:t>
            </a:r>
            <a:br>
              <a:rPr lang="pt-BR" dirty="0">
                <a:hlinkClick r:id="rId6"/>
              </a:rPr>
            </a:br>
            <a:r>
              <a:rPr lang="pt-BR" dirty="0">
                <a:hlinkClick r:id="rId6"/>
              </a:rPr>
              <a:t>https://docs.microsoft.com/en-us/azure/virtual-machines/linux/sizes-hpc</a:t>
            </a:r>
            <a:endParaRPr lang="en-US" dirty="0"/>
          </a:p>
        </p:txBody>
      </p:sp>
    </p:spTree>
    <p:extLst>
      <p:ext uri="{BB962C8B-B14F-4D97-AF65-F5344CB8AC3E}">
        <p14:creationId xmlns:p14="http://schemas.microsoft.com/office/powerpoint/2010/main" val="113321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solidFill>
                  <a:schemeClr val="accent6"/>
                </a:solidFill>
              </a:rPr>
              <a:t>If your HPC compute cluster requires a management head node and the choices are Azure Batch or HPC Pack then choose HPC Pack.</a:t>
            </a:r>
          </a:p>
          <a:p>
            <a:r>
              <a:rPr lang="en-US" dirty="0">
                <a:solidFill>
                  <a:schemeClr val="accent6"/>
                </a:solidFill>
              </a:rPr>
              <a:t>Azure Batch doesn’t have management head node.  </a:t>
            </a:r>
          </a:p>
        </p:txBody>
      </p:sp>
      <p:sp>
        <p:nvSpPr>
          <p:cNvPr id="5" name="Text Placeholder 4"/>
          <p:cNvSpPr>
            <a:spLocks noGrp="1"/>
          </p:cNvSpPr>
          <p:nvPr>
            <p:ph type="body" sz="quarter" idx="10"/>
          </p:nvPr>
        </p:nvSpPr>
        <p:spPr/>
        <p:txBody>
          <a:bodyPr/>
          <a:lstStyle/>
          <a:p>
            <a:r>
              <a:rPr lang="en-US" u="none" dirty="0">
                <a:solidFill>
                  <a:schemeClr val="accent6"/>
                </a:solidFill>
                <a:hlinkClick r:id="rId3"/>
              </a:rPr>
              <a:t>https://docs.microsoft.com/en-us/azure/cloud-services/cloud-services-setup-hybrid-hpcpack-cluster</a:t>
            </a:r>
            <a:r>
              <a:rPr lang="en-US" u="none" dirty="0">
                <a:solidFill>
                  <a:schemeClr val="accent6"/>
                </a:solidFill>
              </a:rPr>
              <a:t> </a:t>
            </a:r>
          </a:p>
        </p:txBody>
      </p:sp>
    </p:spTree>
    <p:extLst>
      <p:ext uri="{BB962C8B-B14F-4D97-AF65-F5344CB8AC3E}">
        <p14:creationId xmlns:p14="http://schemas.microsoft.com/office/powerpoint/2010/main" val="20400531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Simplify search index management</a:t>
            </a:r>
          </a:p>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799" b="0" i="0" u="none" strike="noStrike" kern="1200" cap="none" spc="0" normalizeH="0" baseline="0" noProof="0" dirty="0">
                <a:ln>
                  <a:noFill/>
                </a:ln>
                <a:solidFill>
                  <a:srgbClr val="3F3F3F"/>
                </a:solidFill>
                <a:effectLst/>
                <a:uLnTx/>
                <a:uFillTx/>
                <a:latin typeface="Segoe UI"/>
                <a:ea typeface="Calibri" panose="020F0502020204030204" pitchFamily="34" charset="0"/>
                <a:cs typeface="Calibri" panose="020F0502020204030204" pitchFamily="34" charset="0"/>
              </a:rPr>
              <a:t>A </a:t>
            </a:r>
            <a:r>
              <a:rPr kumimoji="0" lang="en-US" sz="1799" b="0" i="0" u="none" strike="noStrike" kern="1200" cap="none" spc="0" normalizeH="0" baseline="0" noProof="0" dirty="0">
                <a:ln>
                  <a:noFill/>
                </a:ln>
                <a:solidFill>
                  <a:srgbClr val="0070C0"/>
                </a:solidFill>
                <a:effectLst/>
                <a:uLnTx/>
                <a:uFillTx/>
                <a:latin typeface="Segoe UI"/>
                <a:ea typeface="Calibri" panose="020F0502020204030204" pitchFamily="34" charset="0"/>
                <a:cs typeface="Calibri" panose="020F0502020204030204" pitchFamily="34" charset="0"/>
              </a:rPr>
              <a:t>fully-managed search solution </a:t>
            </a:r>
            <a:r>
              <a:rPr kumimoji="0" lang="en-US" sz="1799" b="0" i="0" u="none" strike="noStrike" kern="1200" cap="none" spc="0" normalizeH="0" baseline="0" noProof="0" dirty="0">
                <a:ln>
                  <a:noFill/>
                </a:ln>
                <a:solidFill>
                  <a:srgbClr val="3F3F3F"/>
                </a:solidFill>
                <a:effectLst/>
                <a:uLnTx/>
                <a:uFillTx/>
                <a:latin typeface="Segoe UI"/>
                <a:ea typeface="Calibri" panose="020F0502020204030204" pitchFamily="34" charset="0"/>
                <a:cs typeface="Calibri" panose="020F0502020204030204" pitchFamily="34" charset="0"/>
              </a:rPr>
              <a:t>that allows developers to enable search experiences in applications.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799" b="0" i="0" u="none" strike="noStrike" kern="1200" cap="none" spc="0" normalizeH="0" baseline="0" noProof="0" dirty="0">
                <a:ln>
                  <a:noFill/>
                </a:ln>
                <a:solidFill>
                  <a:srgbClr val="3F3F3F"/>
                </a:solidFill>
                <a:effectLst/>
                <a:uLnTx/>
                <a:uFillTx/>
                <a:latin typeface="Segoe UI"/>
                <a:ea typeface="Calibri" panose="020F0502020204030204" pitchFamily="34" charset="0"/>
                <a:cs typeface="Calibri" panose="020F0502020204030204" pitchFamily="34" charset="0"/>
              </a:rPr>
              <a:t>Embed a sophisticated search experience into web and mobile applications </a:t>
            </a:r>
            <a:r>
              <a:rPr kumimoji="0" lang="en-US" sz="1799" b="0" i="0" u="none" strike="noStrike" kern="1200" cap="none" spc="0" normalizeH="0" baseline="0" noProof="0" dirty="0">
                <a:ln>
                  <a:noFill/>
                </a:ln>
                <a:solidFill>
                  <a:srgbClr val="0070C0"/>
                </a:solidFill>
                <a:effectLst/>
                <a:uLnTx/>
                <a:uFillTx/>
                <a:latin typeface="Segoe UI"/>
                <a:ea typeface="Calibri" panose="020F0502020204030204" pitchFamily="34" charset="0"/>
                <a:cs typeface="Calibri" panose="020F0502020204030204" pitchFamily="34" charset="0"/>
              </a:rPr>
              <a:t>without having to worry</a:t>
            </a:r>
            <a:r>
              <a:rPr kumimoji="0" lang="en-US" sz="1799" b="0" i="0" u="none" strike="noStrike" kern="1200" cap="none" spc="0" normalizeH="0" baseline="0" noProof="0" dirty="0">
                <a:ln>
                  <a:noFill/>
                </a:ln>
                <a:solidFill>
                  <a:srgbClr val="3F3F3F"/>
                </a:solidFill>
                <a:effectLst/>
                <a:uLnTx/>
                <a:uFillTx/>
                <a:latin typeface="Segoe UI"/>
                <a:ea typeface="Calibri" panose="020F0502020204030204" pitchFamily="34" charset="0"/>
                <a:cs typeface="Calibri" panose="020F0502020204030204" pitchFamily="34" charset="0"/>
              </a:rPr>
              <a:t> about the complexities of full-text search and without having to deploy, maintain or manage any infrastructure.</a:t>
            </a:r>
            <a:endParaRPr kumimoji="0" lang="en-US" sz="1799" b="0" i="0" u="none" strike="noStrike" kern="1200" cap="none" spc="0" normalizeH="0" baseline="0" noProof="0" dirty="0">
              <a:ln>
                <a:noFill/>
              </a:ln>
              <a:solidFill>
                <a:srgbClr val="0071BC"/>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799" b="0" i="0" u="none" strike="noStrike" kern="1200" cap="none" spc="0" normalizeH="0" baseline="0" noProof="0" dirty="0">
                <a:ln>
                  <a:noFill/>
                </a:ln>
                <a:solidFill>
                  <a:srgbClr val="3F3F3F"/>
                </a:solidFill>
                <a:effectLst/>
                <a:uLnTx/>
                <a:uFillTx/>
                <a:latin typeface="Segoe UI"/>
                <a:ea typeface="+mn-ea"/>
                <a:cs typeface="+mn-cs"/>
              </a:rPr>
              <a:t>Perfect for </a:t>
            </a:r>
            <a:r>
              <a:rPr kumimoji="0" lang="en-US" sz="1799" b="0" i="0" u="none" strike="noStrike" kern="1200" cap="none" spc="0" normalizeH="0" baseline="0" noProof="0" dirty="0">
                <a:ln>
                  <a:noFill/>
                </a:ln>
                <a:solidFill>
                  <a:srgbClr val="0070C0"/>
                </a:solidFill>
                <a:effectLst/>
                <a:uLnTx/>
                <a:uFillTx/>
                <a:latin typeface="Segoe UI"/>
                <a:ea typeface="Calibri" panose="020F0502020204030204" pitchFamily="34" charset="0"/>
                <a:cs typeface="Calibri" panose="020F0502020204030204" pitchFamily="34" charset="0"/>
              </a:rPr>
              <a:t>enterprise cloud developers, cloud software vendors, cloud architects </a:t>
            </a:r>
            <a:r>
              <a:rPr kumimoji="0" lang="en-US" sz="1799" b="0" i="0" u="none" strike="noStrike" kern="1200" cap="none" spc="0" normalizeH="0" baseline="0" noProof="0" dirty="0">
                <a:ln>
                  <a:noFill/>
                </a:ln>
                <a:solidFill>
                  <a:srgbClr val="3F3F3F"/>
                </a:solidFill>
                <a:effectLst/>
                <a:uLnTx/>
                <a:uFillTx/>
                <a:latin typeface="Segoe UI"/>
                <a:ea typeface="+mn-ea"/>
                <a:cs typeface="+mn-cs"/>
              </a:rPr>
              <a:t>who need </a:t>
            </a:r>
            <a:r>
              <a:rPr kumimoji="0" lang="en-US" sz="1800" b="0" i="0" u="none" strike="noStrike" kern="1200" cap="none" spc="0" normalizeH="0" baseline="0" noProof="0" dirty="0">
                <a:ln>
                  <a:noFill/>
                </a:ln>
                <a:solidFill>
                  <a:srgbClr val="000000"/>
                </a:solidFill>
                <a:effectLst/>
                <a:uLnTx/>
                <a:uFillTx/>
                <a:latin typeface="Segoe UI"/>
                <a:ea typeface="+mn-ea"/>
                <a:cs typeface="+mn-cs"/>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Powerful, guaranteed performance</a:t>
            </a:r>
          </a:p>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Sophisticated search</a:t>
            </a:r>
          </a:p>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Fast time to market</a:t>
            </a:r>
          </a:p>
          <a:p>
            <a:pPr marL="0" marR="0" lvl="0" indent="0" algn="l" defTabSz="913949" rtl="0" eaLnBrk="1" fontAlgn="auto" latinLnBrk="0" hangingPunct="1">
              <a:lnSpc>
                <a:spcPct val="125000"/>
              </a:lnSpc>
              <a:spcBef>
                <a:spcPts val="0"/>
              </a:spcBef>
              <a:spcAft>
                <a:spcPts val="10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marL="0" marR="0" lvl="0" indent="0" algn="l" defTabSz="913675"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Surface Your Data</a:t>
            </a:r>
            <a:endPar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Light" pitchFamily="34" charset="0"/>
                <a:ea typeface="+mn-ea"/>
                <a:cs typeface="Arial" charset="0"/>
              </a:rPr>
              <a:t>Azure Search</a:t>
            </a: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Search</a:t>
            </a:r>
          </a:p>
        </p:txBody>
      </p:sp>
      <p:pic>
        <p:nvPicPr>
          <p:cNvPr id="6" name="Picture 5" descr="A close up of text on a white background&#10;&#10;Description generated with high confidence">
            <a:extLst>
              <a:ext uri="{FF2B5EF4-FFF2-40B4-BE49-F238E27FC236}">
                <a16:creationId xmlns:a16="http://schemas.microsoft.com/office/drawing/2014/main" id="{BF7CF3B6-7D25-4835-8F26-C80E4CFC5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234" y="1190767"/>
            <a:ext cx="7025227" cy="5339172"/>
          </a:xfrm>
          <a:prstGeom prst="rect">
            <a:avLst/>
          </a:prstGeom>
          <a:ln w="76200">
            <a:solidFill>
              <a:schemeClr val="tx1"/>
            </a:solidFill>
          </a:ln>
        </p:spPr>
      </p:pic>
    </p:spTree>
    <p:extLst>
      <p:ext uri="{BB962C8B-B14F-4D97-AF65-F5344CB8AC3E}">
        <p14:creationId xmlns:p14="http://schemas.microsoft.com/office/powerpoint/2010/main" val="408932787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B0F0"/>
                  </a:solidFill>
                  <a:effectLst/>
                  <a:uLnTx/>
                  <a:uFillTx/>
                  <a:latin typeface="Segoe UI"/>
                  <a:ea typeface="+mn-ea"/>
                  <a:cs typeface="+mn-cs"/>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B0F0"/>
                  </a:solidFill>
                  <a:effectLst/>
                  <a:uLnTx/>
                  <a:uFillTx/>
                  <a:latin typeface="Segoe UI"/>
                  <a:ea typeface="+mn-ea"/>
                  <a:cs typeface="+mn-cs"/>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B0F0"/>
                  </a:solidFill>
                  <a:effectLst/>
                  <a:uLnTx/>
                  <a:uFillTx/>
                  <a:latin typeface="Segoe UI"/>
                  <a:ea typeface="+mn-ea"/>
                  <a:cs typeface="+mn-cs"/>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B0F0"/>
                  </a:solidFill>
                  <a:effectLst/>
                  <a:uLnTx/>
                  <a:uFillTx/>
                  <a:latin typeface="Segoe UI"/>
                  <a:ea typeface="+mn-ea"/>
                  <a:cs typeface="+mn-cs"/>
                </a:endParaRPr>
              </a:p>
            </p:txBody>
          </p:sp>
        </p:grpSp>
      </p:gr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2000" b="0" i="0" u="none" strike="noStrike" kern="1200" cap="none" spc="0" normalizeH="0" baseline="0" noProof="0" dirty="0">
              <a:ln>
                <a:noFill/>
              </a:ln>
              <a:solidFill>
                <a:srgbClr val="289FD7"/>
              </a:solidFill>
              <a:effectLst/>
              <a:uLnTx/>
              <a:uFillTx/>
              <a:latin typeface="Segoe UI Light"/>
              <a:ea typeface="+mn-ea"/>
              <a:cs typeface="+mn-cs"/>
            </a:endParaRPr>
          </a:p>
        </p:txBody>
      </p:sp>
      <p:sp>
        <p:nvSpPr>
          <p:cNvPr id="4" name="Title 3"/>
          <p:cNvSpPr>
            <a:spLocks noGrp="1"/>
          </p:cNvSpPr>
          <p:nvPr>
            <p:ph type="title"/>
          </p:nvPr>
        </p:nvSpPr>
        <p:spPr/>
        <p:txBody>
          <a:bodyPr/>
          <a:lstStyle/>
          <a:p>
            <a:r>
              <a:rPr lang="en-US" dirty="0">
                <a:solidFill>
                  <a:schemeClr val="bg1"/>
                </a:solidFill>
              </a:rPr>
              <a:t>What you can do with </a:t>
            </a:r>
            <a:r>
              <a:rPr lang="en-US" dirty="0">
                <a:solidFill>
                  <a:schemeClr val="bg1"/>
                </a:solidFill>
                <a:hlinkClick r:id="rId3"/>
              </a:rPr>
              <a:t>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Segoe UI"/>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Segoe UI"/>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Segoe UI"/>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Services</a:t>
            </a:r>
          </a:p>
        </p:txBody>
      </p:sp>
      <p:pic>
        <p:nvPicPr>
          <p:cNvPr id="36866" name="Picture 2" descr="VoD workflow">
            <a:extLst>
              <a:ext uri="{FF2B5EF4-FFF2-40B4-BE49-F238E27FC236}">
                <a16:creationId xmlns:a16="http://schemas.microsoft.com/office/drawing/2014/main" id="{3B82E702-27B8-4978-8888-9EAB47DFA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68" y="1654588"/>
            <a:ext cx="11945732" cy="4983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0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t>
            </a:r>
            <a:r>
              <a:rPr lang="en-US" sz="2400" dirty="0">
                <a:solidFill>
                  <a:srgbClr val="5F5F5F">
                    <a:alpha val="99000"/>
                  </a:srgbClr>
                </a:solidFill>
                <a:latin typeface="Segoe UI"/>
                <a:hlinkClick r:id="rId5"/>
              </a:rPr>
              <a:t>AMQP</a:t>
            </a:r>
            <a:r>
              <a:rPr lang="en-US" sz="2400" dirty="0">
                <a:solidFill>
                  <a:srgbClr val="5F5F5F">
                    <a:alpha val="99000"/>
                  </a:srgbClr>
                </a:solidFill>
                <a:latin typeface="Segoe UI"/>
              </a:rPr>
              <a:t>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hlinkClick r:id="rId6"/>
              </a:rPr>
              <a:t>Service bus</a:t>
            </a:r>
            <a:endParaRPr lang="en-GB" dirty="0"/>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3879013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15245" y="3996404"/>
            <a:ext cx="536302" cy="556252"/>
          </a:xfrm>
          <a:prstGeom prst="rect">
            <a:avLst/>
          </a:prstGeom>
          <a:no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3191611"/>
            <a:ext cx="12192000" cy="99719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indent="0" algn="ctr">
              <a:lnSpc>
                <a:spcPct val="100000"/>
              </a:lnSpc>
              <a:buNone/>
            </a:pPr>
            <a:r>
              <a:rPr lang="en-US" dirty="0">
                <a:solidFill>
                  <a:srgbClr val="5F5F5F">
                    <a:alpha val="99000"/>
                  </a:srgbClr>
                </a:solidFill>
                <a:latin typeface="Segoe UI"/>
                <a:hlinkClick r:id="rId3"/>
              </a:rPr>
              <a:t>https://azure.microsoft.com/en-us/solutions/architecture</a:t>
            </a:r>
            <a:endParaRPr lang="en-US" dirty="0">
              <a:solidFill>
                <a:srgbClr val="5F5F5F">
                  <a:alpha val="99000"/>
                </a:srgbClr>
              </a:solidFill>
              <a:latin typeface="Segoe UI"/>
            </a:endParaRPr>
          </a:p>
          <a:p>
            <a:pPr marL="346074" indent="-342900" algn="ctr">
              <a:lnSpc>
                <a:spcPct val="100000"/>
              </a:lnSpc>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Solution Architectures</a:t>
            </a:r>
          </a:p>
        </p:txBody>
      </p:sp>
    </p:spTree>
    <p:extLst>
      <p:ext uri="{BB962C8B-B14F-4D97-AF65-F5344CB8AC3E}">
        <p14:creationId xmlns:p14="http://schemas.microsoft.com/office/powerpoint/2010/main" val="2580229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68928" y="3191611"/>
            <a:ext cx="11543248" cy="102797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indent="0" algn="ctr">
              <a:lnSpc>
                <a:spcPct val="100000"/>
              </a:lnSpc>
              <a:buNone/>
            </a:pPr>
            <a:r>
              <a:rPr lang="en-US" sz="3800" dirty="0">
                <a:solidFill>
                  <a:srgbClr val="5F5F5F">
                    <a:alpha val="99000"/>
                  </a:srgbClr>
                </a:solidFill>
                <a:latin typeface="Segoe UI"/>
                <a:hlinkClick r:id="rId3"/>
              </a:rPr>
              <a:t>https://github.com/dstolts/70-534/tree/master/Labs</a:t>
            </a:r>
            <a:endParaRPr lang="en-US" sz="3800" dirty="0">
              <a:solidFill>
                <a:srgbClr val="5F5F5F">
                  <a:alpha val="99000"/>
                </a:srgbClr>
              </a:solidFill>
              <a:latin typeface="Segoe UI"/>
            </a:endParaRPr>
          </a:p>
          <a:p>
            <a:pPr marL="346074" indent="-342900" algn="ctr">
              <a:lnSpc>
                <a:spcPct val="100000"/>
              </a:lnSpc>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Labs</a:t>
            </a:r>
          </a:p>
        </p:txBody>
      </p:sp>
    </p:spTree>
    <p:extLst>
      <p:ext uri="{BB962C8B-B14F-4D97-AF65-F5344CB8AC3E}">
        <p14:creationId xmlns:p14="http://schemas.microsoft.com/office/powerpoint/2010/main" val="324766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7" name="Oval 16"/>
          <p:cNvSpPr/>
          <p:nvPr/>
        </p:nvSpPr>
        <p:spPr bwMode="auto">
          <a:xfrm>
            <a:off x="1914367" y="1338185"/>
            <a:ext cx="907109" cy="92562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14367" y="3687300"/>
            <a:ext cx="907109" cy="92562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21476" y="1800995"/>
            <a:ext cx="1930428" cy="11799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21476" y="2980970"/>
            <a:ext cx="1930428" cy="11691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a:off x="9295851" y="1338185"/>
            <a:ext cx="907109" cy="92562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295852" y="3687300"/>
            <a:ext cx="907109" cy="92562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365425" y="1800995"/>
            <a:ext cx="1930426" cy="1179975"/>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365425" y="2980970"/>
            <a:ext cx="1930427" cy="116914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right)">
                                      <p:cBhvr>
                                        <p:cTn id="16" dur="500"/>
                                        <p:tgtEl>
                                          <p:spTgt spid="4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right)">
                                      <p:cBhvr>
                                        <p:cTn id="28" dur="500"/>
                                        <p:tgtEl>
                                          <p:spTgt spid="26"/>
                                        </p:tgtEl>
                                      </p:cBhvr>
                                    </p:animEffect>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right)">
                                      <p:cBhvr>
                                        <p:cTn id="32" dur="500"/>
                                        <p:tgtEl>
                                          <p:spTgt spid="30"/>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par>
                          <p:cTn id="41" fill="hold">
                            <p:stCondLst>
                              <p:cond delay="4000"/>
                            </p:stCondLst>
                            <p:childTnLst>
                              <p:par>
                                <p:cTn id="42" presetID="22" presetClass="entr" presetSubtype="2"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right)">
                                      <p:cBhvr>
                                        <p:cTn id="44" dur="500"/>
                                        <p:tgtEl>
                                          <p:spTgt spid="25"/>
                                        </p:tgtEl>
                                      </p:cBhvr>
                                    </p:animEffect>
                                  </p:childTnLst>
                                </p:cTn>
                              </p:par>
                            </p:childTnLst>
                          </p:cTn>
                        </p:par>
                        <p:par>
                          <p:cTn id="45" fill="hold">
                            <p:stCondLst>
                              <p:cond delay="4500"/>
                            </p:stCondLst>
                            <p:childTnLst>
                              <p:par>
                                <p:cTn id="46" presetID="22" presetClass="entr" presetSubtype="2"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6" grpId="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left)">
                                      <p:cBhvr>
                                        <p:cTn id="24" dur="500"/>
                                        <p:tgtEl>
                                          <p:spTgt spid="59"/>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left)">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1063487"/>
          </a:xfrm>
        </p:spPr>
        <p:txBody>
          <a:bodyPr/>
          <a:lstStyle/>
          <a:p>
            <a:r>
              <a:rPr lang="en-US" dirty="0"/>
              <a:t>Service Bus Relay</a:t>
            </a:r>
          </a:p>
        </p:txBody>
      </p:sp>
      <p:grpSp>
        <p:nvGrpSpPr>
          <p:cNvPr id="56" name="Group 55"/>
          <p:cNvGrpSpPr/>
          <p:nvPr/>
        </p:nvGrpSpPr>
        <p:grpSpPr>
          <a:xfrm>
            <a:off x="220011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Connection across firewalls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Connection across NAT addressing</a:t>
            </a:r>
          </a:p>
          <a:p>
            <a:r>
              <a:rPr lang="en-US" sz="3527" dirty="0">
                <a:gradFill>
                  <a:gsLst>
                    <a:gs pos="0">
                      <a:srgbClr val="5F5F5F"/>
                    </a:gs>
                    <a:gs pos="100000">
                      <a:srgbClr val="5F5F5F"/>
                    </a:gs>
                  </a:gsLst>
                  <a:lin ang="5400000" scaled="0"/>
                </a:gradFill>
              </a:rPr>
              <a:t> </a:t>
            </a:r>
          </a:p>
        </p:txBody>
      </p:sp>
      <p:sp>
        <p:nvSpPr>
          <p:cNvPr id="29" name="Rounded Rectangle 28"/>
          <p:cNvSpPr/>
          <p:nvPr/>
        </p:nvSpPr>
        <p:spPr bwMode="auto">
          <a:xfrm>
            <a:off x="5037653" y="2216822"/>
            <a:ext cx="1493440" cy="1493439"/>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Relay</a:t>
            </a:r>
          </a:p>
        </p:txBody>
      </p:sp>
      <p:grpSp>
        <p:nvGrpSpPr>
          <p:cNvPr id="57" name="Group 56"/>
          <p:cNvGrpSpPr/>
          <p:nvPr/>
        </p:nvGrpSpPr>
        <p:grpSpPr>
          <a:xfrm>
            <a:off x="65483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4256211-36E6-44ED-9C1B-3E507C18F9F5}"/>
              </a:ext>
            </a:extLst>
          </p:cNvPr>
          <p:cNvSpPr/>
          <p:nvPr/>
        </p:nvSpPr>
        <p:spPr>
          <a:xfrm>
            <a:off x="7524750" y="952500"/>
            <a:ext cx="635394" cy="403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3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right)">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hlinkClick r:id="rId5"/>
              </a:rPr>
              <a:t>Event Hubs</a:t>
            </a:r>
            <a:endParaRPr lang="en-GB" dirty="0"/>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1.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2.xml><?xml version="1.0" encoding="utf-8"?>
<a:theme xmlns:a="http://schemas.openxmlformats.org/drawingml/2006/main" name="1_Azure Medium">
  <a:themeElements>
    <a:clrScheme name="Custom 27">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1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Custom 26">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8.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5D014-D536-4619-B8CB-9F412D33ACAE}">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AB5B583-F0CB-48BC-A5EC-1321D80DA2B0"/>
    <ds:schemaRef ds:uri="http://purl.org/dc/elements/1.1/"/>
    <ds:schemaRef ds:uri="http://schemas.microsoft.com/office/2006/metadata/properties"/>
    <ds:schemaRef ds:uri="http://purl.org/dc/terms/"/>
    <ds:schemaRef ds:uri="http://www.w3.org/XML/1998/namespace"/>
  </ds:schemaRefs>
</ds:datastoreItem>
</file>

<file path=customXml/itemProps2.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6685</Words>
  <Application>Microsoft Office PowerPoint</Application>
  <PresentationFormat>Widescreen</PresentationFormat>
  <Paragraphs>712</Paragraphs>
  <Slides>54</Slides>
  <Notes>54</Notes>
  <HiddenSlides>4</HiddenSlides>
  <MMClips>0</MMClips>
  <ScaleCrop>false</ScaleCrop>
  <HeadingPairs>
    <vt:vector size="8" baseType="variant">
      <vt:variant>
        <vt:lpstr>Fonts Used</vt:lpstr>
      </vt:variant>
      <vt:variant>
        <vt:i4>15</vt:i4>
      </vt:variant>
      <vt:variant>
        <vt:lpstr>Theme</vt:lpstr>
      </vt:variant>
      <vt:variant>
        <vt:i4>14</vt:i4>
      </vt:variant>
      <vt:variant>
        <vt:lpstr>Embedded OLE Servers</vt:lpstr>
      </vt:variant>
      <vt:variant>
        <vt:i4>1</vt:i4>
      </vt:variant>
      <vt:variant>
        <vt:lpstr>Slide Titles</vt:lpstr>
      </vt:variant>
      <vt:variant>
        <vt:i4>54</vt:i4>
      </vt:variant>
    </vt:vector>
  </HeadingPairs>
  <TitlesOfParts>
    <vt:vector size="84" baseType="lpstr">
      <vt:lpstr>MS PGothic</vt:lpstr>
      <vt:lpstr>Arial</vt:lpstr>
      <vt:lpstr>Calibri</vt:lpstr>
      <vt:lpstr>Calibri Light</vt:lpstr>
      <vt:lpstr>Consolas</vt:lpstr>
      <vt:lpstr>Courier New</vt:lpstr>
      <vt:lpstr>Segoe</vt:lpstr>
      <vt:lpstr>Segoe Pro</vt:lpstr>
      <vt:lpstr>Segoe Pro Light</vt:lpstr>
      <vt:lpstr>Segoe Semibold</vt:lpstr>
      <vt:lpstr>Segoe UI</vt:lpstr>
      <vt:lpstr>Segoe UI Light</vt:lpstr>
      <vt:lpstr>Segoe UI Semibold</vt:lpstr>
      <vt:lpstr>Times New Roman</vt:lpstr>
      <vt:lpstr>Wingdings</vt:lpstr>
      <vt:lpstr>1_Office Theme</vt:lpstr>
      <vt:lpstr>3_Office Theme</vt:lpstr>
      <vt:lpstr>2_Office Theme</vt:lpstr>
      <vt:lpstr>Windows Azure</vt:lpstr>
      <vt:lpstr>3-30070_Windows_Server_Management_Marketing_Template_16x9</vt:lpstr>
      <vt:lpstr>1_Server and Cloud 2013</vt:lpstr>
      <vt:lpstr>Metro Template Light 16x9</vt:lpstr>
      <vt:lpstr>COLOR TEMPLATE</vt:lpstr>
      <vt:lpstr>Office Theme</vt:lpstr>
      <vt:lpstr>5-50033_TR23_TR-TV_Template</vt:lpstr>
      <vt:lpstr>1_Metro Template Light 16x9</vt:lpstr>
      <vt:lpstr>1_Azure Medium</vt:lpstr>
      <vt:lpstr>1_3-30070_Windows_Server_Management_Marketing_Template_16x9</vt:lpstr>
      <vt:lpstr>4_Office Theme</vt:lpstr>
      <vt:lpstr>think-cell Slide</vt:lpstr>
      <vt:lpstr>Designing an Advanced Application</vt:lpstr>
      <vt:lpstr>Exam 70-534 Architecting Microsoft Azure Solutions</vt:lpstr>
      <vt:lpstr>Module Overview</vt:lpstr>
      <vt:lpstr>PowerPoint Presentation</vt:lpstr>
      <vt:lpstr>Service bus</vt:lpstr>
      <vt:lpstr>Service Bus Queue</vt:lpstr>
      <vt:lpstr>Service Bus Topic</vt:lpstr>
      <vt:lpstr>Service Bus Relay</vt:lpstr>
      <vt:lpstr>Event Hubs</vt:lpstr>
      <vt:lpstr>Event Hub</vt:lpstr>
      <vt:lpstr>PowerPoint Presentation</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Event Hub Tiers</vt:lpstr>
      <vt:lpstr>Question: You need to process IOT data from approx 700 devices. Data is fitered and moved into Blob Storage. Archival of raw ingress data is required for a week. Choose an implementation below. </vt:lpstr>
      <vt:lpstr>Azure Storage Offerings</vt:lpstr>
      <vt:lpstr>PowerPoint Presentation</vt:lpstr>
      <vt:lpstr>Azure WebJobs</vt:lpstr>
      <vt:lpstr>Azure Web Jobs</vt:lpstr>
      <vt:lpstr>Azure Web Jobs</vt:lpstr>
      <vt:lpstr>Azure WebJobs</vt:lpstr>
      <vt:lpstr>Azure Functions</vt:lpstr>
      <vt:lpstr>Azure Functions - Triggers</vt:lpstr>
      <vt:lpstr>Azure Functions </vt:lpstr>
      <vt:lpstr>Logic Apps</vt:lpstr>
      <vt:lpstr>Logic Apps</vt:lpstr>
      <vt:lpstr>Question: You are trying to implement a background process to send emails on a scheduled interval. Which Azure function triggers would be suitable?</vt:lpstr>
      <vt:lpstr>PowerPoint Presentation</vt:lpstr>
      <vt:lpstr>Azure Scheduler</vt:lpstr>
      <vt:lpstr>Azure Batch</vt:lpstr>
      <vt:lpstr>Azure Batch — Job Scheduling as a Service</vt:lpstr>
      <vt:lpstr>Azure Batch — Job Scheduling as a Service</vt:lpstr>
      <vt:lpstr>Question: Your company needs to run large scale computation workloads. The compute cluster should be able to scale up and down on demand. You are looking for a cost effective option which can be managed by command line scripting. Choose an option below. </vt:lpstr>
      <vt:lpstr>PowerPoint Presentation</vt:lpstr>
      <vt:lpstr>PowerPoint Presentation</vt:lpstr>
      <vt:lpstr>Big Compute Use Cases</vt:lpstr>
      <vt:lpstr>High Performance Computing on Azure</vt:lpstr>
      <vt:lpstr>Resources for HPC in Azure</vt:lpstr>
      <vt:lpstr>PowerPoint Presentation</vt:lpstr>
      <vt:lpstr>PowerPoint Presentation</vt:lpstr>
      <vt:lpstr>Azure Search Overview</vt:lpstr>
      <vt:lpstr>PowerPoint Presentation</vt:lpstr>
      <vt:lpstr>Azure Search</vt:lpstr>
      <vt:lpstr>What you can do with Media Services</vt:lpstr>
      <vt:lpstr>Media Services Applications</vt:lpstr>
      <vt:lpstr>Media Services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lpstr>Solution Architectures</vt:lpstr>
      <vt:lpstr>Labs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2017-10-20T02:09:50Z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dabu@microsoft.com</vt:lpwstr>
  </property>
  <property fmtid="{D5CDD505-2E9C-101B-9397-08002B2CF9AE}" pid="7" name="MSIP_Label_f42aa342-8706-4288-bd11-ebb85995028c_SetDate">
    <vt:lpwstr>2017-10-18T21:02:33.1082306-05:00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